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B0E"/>
    <a:srgbClr val="EFEFEF"/>
    <a:srgbClr val="45192C"/>
    <a:srgbClr val="2D543B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8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1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272FD29B-257D-4C72-979E-AC4DF45AEE99}"/>
              </a:ext>
            </a:extLst>
          </p:cNvPr>
          <p:cNvSpPr txBox="1"/>
          <p:nvPr/>
        </p:nvSpPr>
        <p:spPr>
          <a:xfrm>
            <a:off x="189313" y="196461"/>
            <a:ext cx="5111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SWOT WORKSHEET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539D16-64DF-6F29-0A8C-397DBCC42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911175"/>
              </p:ext>
            </p:extLst>
          </p:nvPr>
        </p:nvGraphicFramePr>
        <p:xfrm>
          <a:off x="571689" y="1109980"/>
          <a:ext cx="10892430" cy="51282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46215">
                  <a:extLst>
                    <a:ext uri="{9D8B030D-6E8A-4147-A177-3AD203B41FA5}">
                      <a16:colId xmlns:a16="http://schemas.microsoft.com/office/drawing/2014/main" val="589695767"/>
                    </a:ext>
                  </a:extLst>
                </a:gridCol>
                <a:gridCol w="5446215">
                  <a:extLst>
                    <a:ext uri="{9D8B030D-6E8A-4147-A177-3AD203B41FA5}">
                      <a16:colId xmlns:a16="http://schemas.microsoft.com/office/drawing/2014/main" val="146115029"/>
                    </a:ext>
                  </a:extLst>
                </a:gridCol>
              </a:tblGrid>
              <a:tr h="25641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highlight>
                            <a:srgbClr val="808080"/>
                          </a:highligh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STRENGTHS</a:t>
                      </a:r>
                      <a:endParaRPr lang="en-US" b="1" dirty="0">
                        <a:solidFill>
                          <a:schemeClr val="bg1"/>
                        </a:solidFill>
                        <a:highlight>
                          <a:srgbClr val="808080"/>
                        </a:highligh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do you do well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have your customer told you they like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 what areas do you outpace competitors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is unique about your products, service, business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Do you have any intellectual property that is unique</a:t>
                      </a:r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highlight>
                            <a:srgbClr val="808080"/>
                          </a:highligh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WEAKNESSES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</a:rPr>
                        <a:t>What could you improve upon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are customers unhappy about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Where do you fall behind competition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Are you lacking in any resources, knowledge or internal capabilities</a:t>
                      </a:r>
                    </a:p>
                    <a:p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080765"/>
                  </a:ext>
                </a:extLst>
              </a:tr>
              <a:tr h="25641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highlight>
                            <a:srgbClr val="808080"/>
                          </a:highligh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trends might you be able to take advantage of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How could strengths could be turned into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adjacent markets are there that might be worth considering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Are there geographies with less competition</a:t>
                      </a:r>
                    </a:p>
                  </a:txBody>
                  <a:tcPr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highlight>
                            <a:srgbClr val="808080"/>
                          </a:highligh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THREATS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is the competition doing well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market trends are you not as well prepared to handle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What economic or political issues could affect your business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688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E17F0E1-BFB0-1D5C-54B0-D89A2821F615}"/>
              </a:ext>
            </a:extLst>
          </p:cNvPr>
          <p:cNvSpPr txBox="1"/>
          <p:nvPr/>
        </p:nvSpPr>
        <p:spPr>
          <a:xfrm rot="16200000">
            <a:off x="-868598" y="2211712"/>
            <a:ext cx="2542018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600" b="1" spc="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pPr algn="ctr"/>
            <a:r>
              <a:rPr lang="en-US" b="0" dirty="0"/>
              <a:t>Internal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4FF6DB-D276-E31B-9739-A30F348B5ABB}"/>
              </a:ext>
            </a:extLst>
          </p:cNvPr>
          <p:cNvSpPr txBox="1"/>
          <p:nvPr/>
        </p:nvSpPr>
        <p:spPr>
          <a:xfrm rot="16200000">
            <a:off x="-890714" y="4775846"/>
            <a:ext cx="2586250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600" b="1" spc="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pPr algn="ctr"/>
            <a:r>
              <a:rPr lang="en-US" b="0" dirty="0"/>
              <a:t>External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39FB2F-C997-3AB9-5560-F02371B76803}"/>
              </a:ext>
            </a:extLst>
          </p:cNvPr>
          <p:cNvSpPr txBox="1"/>
          <p:nvPr/>
        </p:nvSpPr>
        <p:spPr>
          <a:xfrm>
            <a:off x="924945" y="6199240"/>
            <a:ext cx="4609222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600" b="1" spc="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pPr algn="ctr"/>
            <a:r>
              <a:rPr lang="en-US" b="0" dirty="0"/>
              <a:t>Supportive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444506-3756-B370-D645-9633DB0C7E14}"/>
              </a:ext>
            </a:extLst>
          </p:cNvPr>
          <p:cNvSpPr txBox="1"/>
          <p:nvPr/>
        </p:nvSpPr>
        <p:spPr>
          <a:xfrm>
            <a:off x="6556921" y="6204671"/>
            <a:ext cx="4609222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defRPr sz="1600" b="1" spc="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pPr algn="ctr"/>
            <a:r>
              <a:rPr lang="en-US" b="0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237492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136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30</cp:revision>
  <dcterms:created xsi:type="dcterms:W3CDTF">2020-02-24T14:00:58Z</dcterms:created>
  <dcterms:modified xsi:type="dcterms:W3CDTF">2023-11-17T18:53:50Z</dcterms:modified>
</cp:coreProperties>
</file>