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134959475" r:id="rId2"/>
    <p:sldId id="2134959476" r:id="rId3"/>
    <p:sldId id="21349594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8ADC8F-4E15-41EE-9D80-63DD875E2A68}">
          <p14:sldIdLst>
            <p14:sldId id="2134959475"/>
            <p14:sldId id="2134959476"/>
            <p14:sldId id="21349594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43B"/>
    <a:srgbClr val="F28B0E"/>
    <a:srgbClr val="EFEFEF"/>
    <a:srgbClr val="45192C"/>
    <a:srgbClr val="102769"/>
    <a:srgbClr val="6D8DE9"/>
    <a:srgbClr val="92545F"/>
    <a:srgbClr val="6A9858"/>
    <a:srgbClr val="4C6CB9"/>
    <a:srgbClr val="F66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B110D-9302-4CDA-8443-CBCF23412A7D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31334-20E3-4DB0-9B87-F440FB2B4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8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BDB8-9AC9-4A2D-BF17-D36369562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0E38D-0627-4F6D-9B23-DFBF5B822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244B3-971C-40E7-A5A9-652A41C2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91E12-5D8B-4452-8CEB-2CD214A5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3BF42-6613-4644-9596-447CD55B5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3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9E8F-68EC-4C33-921B-F898C796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74301-FAF4-41C5-A2B7-D2CEEE24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9BBC8-3D1E-44E5-B65A-EE93A74A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60596-6F3C-488F-B6DD-E56B88E0C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99A93-B203-4411-BB61-2C9DF338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A1CA7-A809-4355-864D-AEE56BF68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5FFD22-4A80-4921-8B9E-54251615C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20B8F-BBE3-4CA5-9299-538FE211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44FC9-9BA1-4791-893E-BFB806AA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D1143-EB93-4D72-A272-8C57706A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90CF-4D37-4A95-8AB2-C8C7D204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DEEFC-51DD-4D83-B4FE-7C10173B1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FB9B-2EA2-4967-BA5F-C1C83D4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6CED-DB8D-4C60-AD76-18C99E5E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67BB9-77EF-47C6-9806-77D01DA7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6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D9-1D91-4613-9986-3401D073A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99552-6AB6-4617-B97B-28CD943FC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59018-5F6B-4297-B929-65FA0F1C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8C7B-2D4F-409E-BBE1-60AFB0ED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60967-9F7B-4F9C-BA4F-DB74F060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1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1DFF7-C674-48AE-8289-D949232F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842F-EF61-4AC0-9FFB-9F3C5083B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8465C-56D6-4750-9D48-C9DB27E75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7DAB6-E520-438A-8E0F-C48A6903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E5116-EAB8-44A7-986F-83F9D256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89350-F86C-4C87-BC2F-8C3EC458A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3EC85-963C-4143-A7F6-FBEF34FDC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3B26-E12B-450B-A4F2-70A0E2384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928F7-7198-4B42-8F30-C1317C1B9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95520-E628-49BD-9178-FBE241EBA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E909F-37B7-4AF7-9711-492D461A0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26308-6441-4A76-9B03-CB20C9D3E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C6F1E-F044-431A-B55E-84D6F051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846D3-3E7B-4B78-93E3-14C4124F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4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A60ED-96A4-4627-9295-9062A2EF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E926F-0CFB-4DC3-BFFF-361A88AD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24397-2362-4AE8-8CBD-56643881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A47B5-34A1-4CC1-AC0B-0A24C486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76634-2A16-408A-BA44-8A85FCB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9353F-4172-44E3-B942-F6F55B3DF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0121C-C58C-41B3-ACD1-281F69F6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D37FC-3C16-44F3-93E2-E9229DD0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D2FBE-4645-4044-A2CC-0FB2D5823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3B970-2C50-4A96-AF46-DF046706C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F99DE-778B-40FF-B4D9-85856EF7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FC65B-3C42-4662-9A42-005EA875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DCC01-35B7-420B-B0CE-8A2D9821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EA43-760D-42A2-81A8-59E6350A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2D833-3BDD-473E-96F0-B7955BC3A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023EE-ADE3-4706-8BD4-AF8C0D5F3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EE4EC-A05D-47DF-BEB1-D9715BCB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C20E1-25DF-4FAB-9FE3-4CB7D8C2DDF0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F3014-F89B-4E35-882F-ACF64DE9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47A14-11AB-4263-8075-B6CD6065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5AE7-6A58-4147-B5F3-7149194C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5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CE6BC-A3B3-4F04-B2A5-7700016B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68989-2FBC-428C-9398-3A02068C6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7A1D9-D75F-4824-9C5E-B8155DA91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C6EC20E1-25DF-4FAB-9FE3-4CB7D8C2DDF0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FA4F-B09A-4217-A78A-8998A0BB3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6406-4C96-4101-AF1F-9E7614353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40635AE7-6A58-4147-B5F3-7149194C2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8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32861D-91E2-D5E7-F94A-F6099D07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BUYER’S JOURNEY: STANDARD JOURNEY &amp; CHANNELS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178064-696B-7D3C-F036-320316115795}"/>
              </a:ext>
            </a:extLst>
          </p:cNvPr>
          <p:cNvSpPr txBox="1"/>
          <p:nvPr/>
        </p:nvSpPr>
        <p:spPr>
          <a:xfrm>
            <a:off x="632795" y="5814776"/>
            <a:ext cx="327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 MT" panose="020B0502020104020203" pitchFamily="34" charset="0"/>
              </a:rPr>
              <a:t>PHYSICAL TOUCHPOINTS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896153-18EB-F0AB-7E6A-99C0EB832263}"/>
              </a:ext>
            </a:extLst>
          </p:cNvPr>
          <p:cNvSpPr txBox="1"/>
          <p:nvPr/>
        </p:nvSpPr>
        <p:spPr>
          <a:xfrm>
            <a:off x="838200" y="1160890"/>
            <a:ext cx="10996006" cy="371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kern="0" dirty="0">
                <a:solidFill>
                  <a:srgbClr val="37415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Identify the channels that your research so far indicates will be the most impactful to your personas at each phase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C11A33-0195-48BD-A705-853546B5F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29" y="1927438"/>
            <a:ext cx="10281292" cy="37326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F16612-BFF1-FBC0-887B-DBA19974A963}"/>
              </a:ext>
            </a:extLst>
          </p:cNvPr>
          <p:cNvSpPr txBox="1"/>
          <p:nvPr/>
        </p:nvSpPr>
        <p:spPr>
          <a:xfrm>
            <a:off x="632795" y="1843884"/>
            <a:ext cx="3047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Gill Sans MT" panose="020B0502020104020203" pitchFamily="34" charset="0"/>
              </a:rPr>
              <a:t>DIGITAL TOUCHPOINTS</a:t>
            </a:r>
          </a:p>
        </p:txBody>
      </p:sp>
    </p:spTree>
    <p:extLst>
      <p:ext uri="{BB962C8B-B14F-4D97-AF65-F5344CB8AC3E}">
        <p14:creationId xmlns:p14="http://schemas.microsoft.com/office/powerpoint/2010/main" val="91383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432861D-91E2-D5E7-F94A-F6099D07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YOUR BUYER’S JOURNEY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896153-18EB-F0AB-7E6A-99C0EB832263}"/>
              </a:ext>
            </a:extLst>
          </p:cNvPr>
          <p:cNvSpPr txBox="1"/>
          <p:nvPr/>
        </p:nvSpPr>
        <p:spPr>
          <a:xfrm>
            <a:off x="838200" y="1160890"/>
            <a:ext cx="10996006" cy="371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</a:pPr>
            <a:r>
              <a:rPr lang="en-US" kern="0" dirty="0">
                <a:solidFill>
                  <a:srgbClr val="37415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Buyer’s journeys follow the same basic structure, but channels and messaging may vary by persona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90F8F1-E460-7331-7D4A-4642AB03D8C4}"/>
              </a:ext>
            </a:extLst>
          </p:cNvPr>
          <p:cNvSpPr/>
          <p:nvPr/>
        </p:nvSpPr>
        <p:spPr>
          <a:xfrm>
            <a:off x="4903407" y="4441250"/>
            <a:ext cx="2117144" cy="1929797"/>
          </a:xfrm>
          <a:prstGeom prst="roundRect">
            <a:avLst>
              <a:gd name="adj" fmla="val 10399"/>
            </a:avLst>
          </a:prstGeom>
          <a:solidFill>
            <a:srgbClr val="68CED3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EACEC58-0C3F-D930-45AC-EC1B5EDD3492}"/>
              </a:ext>
            </a:extLst>
          </p:cNvPr>
          <p:cNvSpPr/>
          <p:nvPr/>
        </p:nvSpPr>
        <p:spPr>
          <a:xfrm>
            <a:off x="6994967" y="1970010"/>
            <a:ext cx="2117144" cy="1942698"/>
          </a:xfrm>
          <a:prstGeom prst="roundRect">
            <a:avLst>
              <a:gd name="adj" fmla="val 10399"/>
            </a:avLst>
          </a:prstGeom>
          <a:solidFill>
            <a:srgbClr val="05ABB9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ED6D2A0-A0FF-9CEF-0679-C2024E69D218}"/>
              </a:ext>
            </a:extLst>
          </p:cNvPr>
          <p:cNvSpPr/>
          <p:nvPr/>
        </p:nvSpPr>
        <p:spPr>
          <a:xfrm>
            <a:off x="2811849" y="1970010"/>
            <a:ext cx="2117144" cy="1942698"/>
          </a:xfrm>
          <a:prstGeom prst="roundRect">
            <a:avLst>
              <a:gd name="adj" fmla="val 10399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678828-C13B-D0B2-D11A-C267622010AD}"/>
              </a:ext>
            </a:extLst>
          </p:cNvPr>
          <p:cNvSpPr txBox="1"/>
          <p:nvPr/>
        </p:nvSpPr>
        <p:spPr>
          <a:xfrm>
            <a:off x="3008210" y="2199195"/>
            <a:ext cx="1764975" cy="78415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Customer is researching and /or trialing your solution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MESSAGE ON WHAT YOU SOLVE &amp; HOW</a:t>
            </a:r>
            <a:endParaRPr lang="en-IN" sz="14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CBC2641-B576-B7E1-75FA-A66EBACD0614}"/>
              </a:ext>
            </a:extLst>
          </p:cNvPr>
          <p:cNvSpPr/>
          <p:nvPr/>
        </p:nvSpPr>
        <p:spPr>
          <a:xfrm>
            <a:off x="9086524" y="4441250"/>
            <a:ext cx="2117144" cy="1929797"/>
          </a:xfrm>
          <a:prstGeom prst="roundRect">
            <a:avLst>
              <a:gd name="adj" fmla="val 10399"/>
            </a:avLst>
          </a:prstGeom>
          <a:solidFill>
            <a:srgbClr val="00376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2797DD-D0A3-4875-F1D3-33A655BEB3C8}"/>
              </a:ext>
            </a:extLst>
          </p:cNvPr>
          <p:cNvSpPr txBox="1"/>
          <p:nvPr/>
        </p:nvSpPr>
        <p:spPr>
          <a:xfrm>
            <a:off x="9255319" y="5073929"/>
            <a:ext cx="1796993" cy="89316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Customer becomes  a brand advocate (word-of-mouth)</a:t>
            </a:r>
            <a:endParaRPr lang="en-IN" sz="14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C96AFC-2FDE-9709-7193-DDA8D72C54FE}"/>
              </a:ext>
            </a:extLst>
          </p:cNvPr>
          <p:cNvSpPr txBox="1"/>
          <p:nvPr/>
        </p:nvSpPr>
        <p:spPr>
          <a:xfrm>
            <a:off x="5066799" y="5073929"/>
            <a:ext cx="1860905" cy="581773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Customer is getting ready to or has just purchased your solution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MESSAGE ON SUCCESS STORIES &amp; EASY BUY</a:t>
            </a:r>
            <a:endParaRPr lang="en-IN" sz="14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E4AAB24-EF8F-FD6D-286C-A2CFEC87AEEE}"/>
              </a:ext>
            </a:extLst>
          </p:cNvPr>
          <p:cNvSpPr/>
          <p:nvPr/>
        </p:nvSpPr>
        <p:spPr>
          <a:xfrm>
            <a:off x="730801" y="4441250"/>
            <a:ext cx="2117144" cy="1929797"/>
          </a:xfrm>
          <a:prstGeom prst="roundRect">
            <a:avLst>
              <a:gd name="adj" fmla="val 10399"/>
            </a:avLst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0F4B829-9772-DEED-8AB8-BD52CF18A9D8}"/>
              </a:ext>
            </a:extLst>
          </p:cNvPr>
          <p:cNvSpPr/>
          <p:nvPr/>
        </p:nvSpPr>
        <p:spPr>
          <a:xfrm>
            <a:off x="260379" y="3712190"/>
            <a:ext cx="11406553" cy="1006261"/>
          </a:xfrm>
          <a:prstGeom prst="roundRect">
            <a:avLst>
              <a:gd name="adj" fmla="val 50000"/>
            </a:avLst>
          </a:prstGeom>
          <a:solidFill>
            <a:srgbClr val="D9E5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71E2E6B-508A-024A-5C39-2D824B48CDAA}"/>
              </a:ext>
            </a:extLst>
          </p:cNvPr>
          <p:cNvSpPr/>
          <p:nvPr/>
        </p:nvSpPr>
        <p:spPr>
          <a:xfrm>
            <a:off x="677820" y="4167846"/>
            <a:ext cx="2005958" cy="550606"/>
          </a:xfrm>
          <a:prstGeom prst="roundRect">
            <a:avLst>
              <a:gd name="adj" fmla="val 50000"/>
            </a:avLst>
          </a:prstGeom>
          <a:solidFill>
            <a:schemeClr val="tx1">
              <a:alpha val="30000"/>
            </a:schemeClr>
          </a:solidFill>
          <a:ln>
            <a:noFill/>
          </a:ln>
          <a:effectLst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6D0BA95-438A-F694-1A67-FC9BF6F4991E}"/>
              </a:ext>
            </a:extLst>
          </p:cNvPr>
          <p:cNvSpPr/>
          <p:nvPr/>
        </p:nvSpPr>
        <p:spPr>
          <a:xfrm>
            <a:off x="2767232" y="4167846"/>
            <a:ext cx="2005958" cy="550606"/>
          </a:xfrm>
          <a:prstGeom prst="roundRect">
            <a:avLst>
              <a:gd name="adj" fmla="val 50000"/>
            </a:avLst>
          </a:prstGeom>
          <a:solidFill>
            <a:schemeClr val="tx1">
              <a:alpha val="30000"/>
            </a:schemeClr>
          </a:solidFill>
          <a:ln>
            <a:noFill/>
          </a:ln>
          <a:effectLst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D84592F-9D02-7D8B-33D9-C377386D8E93}"/>
              </a:ext>
            </a:extLst>
          </p:cNvPr>
          <p:cNvSpPr/>
          <p:nvPr/>
        </p:nvSpPr>
        <p:spPr>
          <a:xfrm>
            <a:off x="4857956" y="4167846"/>
            <a:ext cx="2005958" cy="550606"/>
          </a:xfrm>
          <a:prstGeom prst="roundRect">
            <a:avLst>
              <a:gd name="adj" fmla="val 50000"/>
            </a:avLst>
          </a:prstGeom>
          <a:solidFill>
            <a:schemeClr val="tx1">
              <a:alpha val="30000"/>
            </a:schemeClr>
          </a:solidFill>
          <a:ln>
            <a:noFill/>
          </a:ln>
          <a:effectLst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49CA8FD-EE75-FC1D-6342-E66DAFF95637}"/>
              </a:ext>
            </a:extLst>
          </p:cNvPr>
          <p:cNvSpPr/>
          <p:nvPr/>
        </p:nvSpPr>
        <p:spPr>
          <a:xfrm>
            <a:off x="6951561" y="4167846"/>
            <a:ext cx="2005958" cy="550606"/>
          </a:xfrm>
          <a:prstGeom prst="roundRect">
            <a:avLst>
              <a:gd name="adj" fmla="val 50000"/>
            </a:avLst>
          </a:prstGeom>
          <a:solidFill>
            <a:schemeClr val="tx1">
              <a:alpha val="30000"/>
            </a:schemeClr>
          </a:solidFill>
          <a:ln>
            <a:noFill/>
          </a:ln>
          <a:effectLst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86171BD-39EB-1354-75B6-D9B2313E99EC}"/>
              </a:ext>
            </a:extLst>
          </p:cNvPr>
          <p:cNvSpPr/>
          <p:nvPr/>
        </p:nvSpPr>
        <p:spPr>
          <a:xfrm>
            <a:off x="9040762" y="4167846"/>
            <a:ext cx="2005958" cy="550606"/>
          </a:xfrm>
          <a:prstGeom prst="roundRect">
            <a:avLst>
              <a:gd name="adj" fmla="val 50000"/>
            </a:avLst>
          </a:prstGeom>
          <a:solidFill>
            <a:schemeClr val="tx1">
              <a:alpha val="30000"/>
            </a:schemeClr>
          </a:solidFill>
          <a:ln>
            <a:noFill/>
          </a:ln>
          <a:effectLst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B28F14-8E04-9585-0219-94001A406E88}"/>
              </a:ext>
            </a:extLst>
          </p:cNvPr>
          <p:cNvCxnSpPr>
            <a:cxnSpLocks/>
          </p:cNvCxnSpPr>
          <p:nvPr/>
        </p:nvCxnSpPr>
        <p:spPr>
          <a:xfrm>
            <a:off x="999377" y="4197823"/>
            <a:ext cx="9793088" cy="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7C5E0FF-F5BA-4BAD-E11E-FA8B676B96DD}"/>
              </a:ext>
            </a:extLst>
          </p:cNvPr>
          <p:cNvSpPr/>
          <p:nvPr/>
        </p:nvSpPr>
        <p:spPr>
          <a:xfrm>
            <a:off x="778181" y="3922520"/>
            <a:ext cx="2005958" cy="550606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47F3BE7-31EA-D521-E301-6B59841DFEE3}"/>
              </a:ext>
            </a:extLst>
          </p:cNvPr>
          <p:cNvSpPr/>
          <p:nvPr/>
        </p:nvSpPr>
        <p:spPr>
          <a:xfrm>
            <a:off x="2867593" y="3922520"/>
            <a:ext cx="2005958" cy="5506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530DB98-1833-0187-36E4-F84C4150CADA}"/>
              </a:ext>
            </a:extLst>
          </p:cNvPr>
          <p:cNvSpPr/>
          <p:nvPr/>
        </p:nvSpPr>
        <p:spPr>
          <a:xfrm>
            <a:off x="4958317" y="3922520"/>
            <a:ext cx="2005958" cy="550606"/>
          </a:xfrm>
          <a:prstGeom prst="roundRect">
            <a:avLst>
              <a:gd name="adj" fmla="val 50000"/>
            </a:avLst>
          </a:prstGeom>
          <a:solidFill>
            <a:srgbClr val="68CED3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9661F3A-B468-BB21-6701-72057F75DAC7}"/>
              </a:ext>
            </a:extLst>
          </p:cNvPr>
          <p:cNvSpPr/>
          <p:nvPr/>
        </p:nvSpPr>
        <p:spPr>
          <a:xfrm>
            <a:off x="7051922" y="3922520"/>
            <a:ext cx="2005958" cy="550606"/>
          </a:xfrm>
          <a:prstGeom prst="roundRect">
            <a:avLst>
              <a:gd name="adj" fmla="val 50000"/>
            </a:avLst>
          </a:prstGeom>
          <a:solidFill>
            <a:srgbClr val="05ABB9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DE57D08-DBB0-64CE-27D0-BFE7A112AFD9}"/>
              </a:ext>
            </a:extLst>
          </p:cNvPr>
          <p:cNvSpPr/>
          <p:nvPr/>
        </p:nvSpPr>
        <p:spPr>
          <a:xfrm>
            <a:off x="9141123" y="3922520"/>
            <a:ext cx="2005958" cy="550606"/>
          </a:xfrm>
          <a:prstGeom prst="roundRect">
            <a:avLst>
              <a:gd name="adj" fmla="val 50000"/>
            </a:avLst>
          </a:prstGeom>
          <a:solidFill>
            <a:srgbClr val="00376D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Gill Sans MT" panose="020B050202010402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E06E68-0B62-0748-EE17-7382BDFF31BC}"/>
              </a:ext>
            </a:extLst>
          </p:cNvPr>
          <p:cNvSpPr txBox="1"/>
          <p:nvPr/>
        </p:nvSpPr>
        <p:spPr>
          <a:xfrm>
            <a:off x="1019160" y="4027403"/>
            <a:ext cx="1524000" cy="3408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ill Sans MT" panose="020B0502020104020203" pitchFamily="34" charset="0"/>
              </a:rPr>
              <a:t>Awareness</a:t>
            </a:r>
            <a:endParaRPr lang="en-IN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332289-9311-4160-83E2-C458B16A8050}"/>
              </a:ext>
            </a:extLst>
          </p:cNvPr>
          <p:cNvSpPr txBox="1"/>
          <p:nvPr/>
        </p:nvSpPr>
        <p:spPr>
          <a:xfrm>
            <a:off x="3108572" y="4027403"/>
            <a:ext cx="1524000" cy="3408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Gill Sans MT" panose="020B0502020104020203" pitchFamily="34" charset="0"/>
              </a:rPr>
              <a:t>Consideration</a:t>
            </a:r>
            <a:endParaRPr lang="en-IN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8EC6B0-DBD0-E10B-2BBE-B8E322141539}"/>
              </a:ext>
            </a:extLst>
          </p:cNvPr>
          <p:cNvSpPr txBox="1"/>
          <p:nvPr/>
        </p:nvSpPr>
        <p:spPr>
          <a:xfrm>
            <a:off x="5199296" y="4027403"/>
            <a:ext cx="1524000" cy="3408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Gill Sans MT" panose="020B0502020104020203" pitchFamily="34" charset="0"/>
              </a:rPr>
              <a:t>Acquisition</a:t>
            </a:r>
            <a:endParaRPr lang="en-IN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44E387-84E1-5DDE-AC19-C62A0DA581BF}"/>
              </a:ext>
            </a:extLst>
          </p:cNvPr>
          <p:cNvSpPr txBox="1"/>
          <p:nvPr/>
        </p:nvSpPr>
        <p:spPr>
          <a:xfrm>
            <a:off x="7292901" y="4027403"/>
            <a:ext cx="1524000" cy="3408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b="1">
                <a:solidFill>
                  <a:schemeClr val="bg1"/>
                </a:solidFill>
                <a:latin typeface="Gill Sans MT" panose="020B0502020104020203" pitchFamily="34" charset="0"/>
              </a:rPr>
              <a:t>Service</a:t>
            </a:r>
            <a:endParaRPr lang="en-IN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2B9475-2D18-7B85-7179-1C63B283DA8D}"/>
              </a:ext>
            </a:extLst>
          </p:cNvPr>
          <p:cNvSpPr txBox="1"/>
          <p:nvPr/>
        </p:nvSpPr>
        <p:spPr>
          <a:xfrm>
            <a:off x="9382102" y="4027403"/>
            <a:ext cx="1524000" cy="34084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Gill Sans MT" panose="020B0502020104020203" pitchFamily="34" charset="0"/>
              </a:rPr>
              <a:t>Loyalty</a:t>
            </a:r>
            <a:endParaRPr lang="en-IN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43801EE-E2DF-E419-29CF-BCB4E38A8372}"/>
              </a:ext>
            </a:extLst>
          </p:cNvPr>
          <p:cNvGrpSpPr/>
          <p:nvPr/>
        </p:nvGrpSpPr>
        <p:grpSpPr>
          <a:xfrm>
            <a:off x="1781160" y="4395049"/>
            <a:ext cx="8362942" cy="504497"/>
            <a:chOff x="1907643" y="3710152"/>
            <a:chExt cx="8362942" cy="266152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9EDBD7F-FEBC-CCB6-E3BD-4FA2045FE78E}"/>
                </a:ext>
              </a:extLst>
            </p:cNvPr>
            <p:cNvCxnSpPr>
              <a:cxnSpLocks/>
            </p:cNvCxnSpPr>
            <p:nvPr/>
          </p:nvCxnSpPr>
          <p:spPr>
            <a:xfrm>
              <a:off x="1907643" y="3710152"/>
              <a:ext cx="0" cy="2661527"/>
            </a:xfrm>
            <a:prstGeom prst="line">
              <a:avLst/>
            </a:prstGeom>
            <a:ln w="25400" cap="rnd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202A597-5C07-D9D7-7DA3-147AADABF27D}"/>
                </a:ext>
              </a:extLst>
            </p:cNvPr>
            <p:cNvCxnSpPr>
              <a:cxnSpLocks/>
            </p:cNvCxnSpPr>
            <p:nvPr/>
          </p:nvCxnSpPr>
          <p:spPr>
            <a:xfrm>
              <a:off x="6087779" y="3710152"/>
              <a:ext cx="0" cy="2661527"/>
            </a:xfrm>
            <a:prstGeom prst="line">
              <a:avLst/>
            </a:prstGeom>
            <a:ln w="25400" cap="rnd">
              <a:solidFill>
                <a:schemeClr val="accent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6AF9DE-B70B-F9D2-F6FA-926131B77F53}"/>
                </a:ext>
              </a:extLst>
            </p:cNvPr>
            <p:cNvCxnSpPr>
              <a:cxnSpLocks/>
            </p:cNvCxnSpPr>
            <p:nvPr/>
          </p:nvCxnSpPr>
          <p:spPr>
            <a:xfrm>
              <a:off x="10270585" y="3710152"/>
              <a:ext cx="0" cy="2661527"/>
            </a:xfrm>
            <a:prstGeom prst="line">
              <a:avLst/>
            </a:prstGeom>
            <a:ln w="25400" cap="rnd">
              <a:solidFill>
                <a:schemeClr val="accent5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CA10F57-42AF-6543-A07E-390753D9BC40}"/>
              </a:ext>
            </a:extLst>
          </p:cNvPr>
          <p:cNvGrpSpPr/>
          <p:nvPr/>
        </p:nvGrpSpPr>
        <p:grpSpPr>
          <a:xfrm>
            <a:off x="3870573" y="3428885"/>
            <a:ext cx="4184329" cy="536028"/>
            <a:chOff x="3997055" y="993980"/>
            <a:chExt cx="4184329" cy="266152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3E2D909-B8D3-ACB6-E339-496D322F2B6A}"/>
                </a:ext>
              </a:extLst>
            </p:cNvPr>
            <p:cNvCxnSpPr>
              <a:cxnSpLocks/>
            </p:cNvCxnSpPr>
            <p:nvPr/>
          </p:nvCxnSpPr>
          <p:spPr>
            <a:xfrm>
              <a:off x="3997055" y="993980"/>
              <a:ext cx="0" cy="2661527"/>
            </a:xfrm>
            <a:prstGeom prst="line">
              <a:avLst/>
            </a:prstGeom>
            <a:ln w="25400" cap="rnd">
              <a:solidFill>
                <a:schemeClr val="accent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68D2048-343E-F400-C4DC-857CC3EE6239}"/>
                </a:ext>
              </a:extLst>
            </p:cNvPr>
            <p:cNvCxnSpPr>
              <a:cxnSpLocks/>
            </p:cNvCxnSpPr>
            <p:nvPr/>
          </p:nvCxnSpPr>
          <p:spPr>
            <a:xfrm>
              <a:off x="8181384" y="993980"/>
              <a:ext cx="0" cy="2661527"/>
            </a:xfrm>
            <a:prstGeom prst="line">
              <a:avLst/>
            </a:prstGeom>
            <a:ln w="25400" cap="rnd">
              <a:solidFill>
                <a:schemeClr val="accent4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0F698242-7036-F401-71A7-7E2AD35A311A}"/>
              </a:ext>
            </a:extLst>
          </p:cNvPr>
          <p:cNvSpPr txBox="1"/>
          <p:nvPr/>
        </p:nvSpPr>
        <p:spPr>
          <a:xfrm>
            <a:off x="947249" y="5073929"/>
            <a:ext cx="1685637" cy="720543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Customer is just becoming aware that you exist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MESSAGE ON WHY THEY SHOULD CARE</a:t>
            </a:r>
            <a:endParaRPr lang="en-IN" sz="14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D53FF5-BC6E-B136-5FD5-2426F9957EB1}"/>
              </a:ext>
            </a:extLst>
          </p:cNvPr>
          <p:cNvSpPr txBox="1"/>
          <p:nvPr/>
        </p:nvSpPr>
        <p:spPr>
          <a:xfrm>
            <a:off x="7149108" y="2199195"/>
            <a:ext cx="1811588" cy="83727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Customer is discovering your product’s broader value and uses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rPr>
              <a:t>FOCUS ON SUPPORT AND EDUCATION</a:t>
            </a:r>
            <a:endParaRPr lang="en-IN" sz="1400" dirty="0">
              <a:solidFill>
                <a:schemeClr val="tx1">
                  <a:lumMod val="75000"/>
                  <a:lumOff val="25000"/>
                </a:schemeClr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93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CAD3EB50-0B3A-529A-0703-17A29ECED1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907213"/>
              </p:ext>
            </p:extLst>
          </p:nvPr>
        </p:nvGraphicFramePr>
        <p:xfrm>
          <a:off x="1375027" y="1413587"/>
          <a:ext cx="9441945" cy="4669349"/>
        </p:xfrm>
        <a:graphic>
          <a:graphicData uri="http://schemas.openxmlformats.org/drawingml/2006/table">
            <a:tbl>
              <a:tblPr/>
              <a:tblGrid>
                <a:gridCol w="1406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7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8620">
                  <a:extLst>
                    <a:ext uri="{9D8B030D-6E8A-4147-A177-3AD203B41FA5}">
                      <a16:colId xmlns:a16="http://schemas.microsoft.com/office/drawing/2014/main" val="2544764322"/>
                    </a:ext>
                  </a:extLst>
                </a:gridCol>
              </a:tblGrid>
              <a:tr h="304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PHASE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KEY MESSAGES YOU WANT TO COMMUNICATE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CHANNELS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93449"/>
                  </a:ext>
                </a:extLst>
              </a:tr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AWARENESS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Why should the customer care about your services?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300" b="0" i="1" u="none" strike="noStrike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CONSIDERATION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What problem are you trying to solve and how do you solve it?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endParaRPr kumimoji="0" lang="en-US" sz="1300" b="0" i="1" u="none" strike="noStrike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ACQUISITION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What successes have you had?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r>
                        <a:rPr kumimoji="0" lang="en-US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How does one buy from you?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Century Gothic" pitchFamily="34" charset="0"/>
                        <a:buNone/>
                        <a:tabLst/>
                        <a:defRPr/>
                      </a:pPr>
                      <a:endParaRPr kumimoji="0" lang="en-US" sz="1300" b="0" i="1" u="none" strike="noStrike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432106"/>
                  </a:ext>
                </a:extLst>
              </a:tr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/ MAINTENANCE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="0" i="1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What ongoing services, support and education do you provide?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300" b="0" i="1" kern="1200" baseline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655976"/>
                  </a:ext>
                </a:extLst>
              </a:tr>
              <a:tr h="872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Tx/>
                        <a:buFont typeface="Century Gothic" pitchFamily="34" charset="0"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LOYALTY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="0" i="1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What recognition and reward can you offer for customer word-of-mouth advertising and advocacy?</a:t>
                      </a: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300" b="0" i="1" kern="1200" baseline="0" dirty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47" marR="91447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50231D9-A250-4F67-C891-8652617A123A}"/>
              </a:ext>
            </a:extLst>
          </p:cNvPr>
          <p:cNvSpPr txBox="1"/>
          <p:nvPr/>
        </p:nvSpPr>
        <p:spPr>
          <a:xfrm rot="16200000">
            <a:off x="-1157632" y="3715784"/>
            <a:ext cx="4364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  <a:latin typeface="Gill Sans MT" panose="020B0502020104020203" pitchFamily="34" charset="0"/>
              </a:rPr>
              <a:t>Top Line Messaging By Buying Phase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432861D-91E2-D5E7-F94A-F6099D071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764"/>
          </a:xfrm>
        </p:spPr>
        <p:txBody>
          <a:bodyPr>
            <a:normAutofit/>
          </a:bodyPr>
          <a:lstStyle/>
          <a:p>
            <a:r>
              <a:rPr lang="en-US" sz="2800" b="1" spc="1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BUYER’S JOURNEY WORKSHEET</a:t>
            </a:r>
          </a:p>
        </p:txBody>
      </p:sp>
    </p:spTree>
    <p:extLst>
      <p:ext uri="{BB962C8B-B14F-4D97-AF65-F5344CB8AC3E}">
        <p14:creationId xmlns:p14="http://schemas.microsoft.com/office/powerpoint/2010/main" val="386703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B021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210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Gill Sans MT</vt:lpstr>
      <vt:lpstr>Open Sans</vt:lpstr>
      <vt:lpstr>Office Theme</vt:lpstr>
      <vt:lpstr>BUYER’S JOURNEY: STANDARD JOURNEY &amp; CHANNELS</vt:lpstr>
      <vt:lpstr>YOUR BUYER’S JOURNEY</vt:lpstr>
      <vt:lpstr>BUYER’S JOURNEY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Sharon Buechler</cp:lastModifiedBy>
  <cp:revision>41</cp:revision>
  <dcterms:created xsi:type="dcterms:W3CDTF">2020-02-24T14:00:58Z</dcterms:created>
  <dcterms:modified xsi:type="dcterms:W3CDTF">2023-12-03T20:05:33Z</dcterms:modified>
</cp:coreProperties>
</file>