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8" r:id="rId2"/>
    <p:sldId id="269" r:id="rId3"/>
    <p:sldId id="27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FEF"/>
    <a:srgbClr val="45192C"/>
    <a:srgbClr val="2D543B"/>
    <a:srgbClr val="102769"/>
    <a:srgbClr val="6D8DE9"/>
    <a:srgbClr val="92545F"/>
    <a:srgbClr val="6A9858"/>
    <a:srgbClr val="4C6CB9"/>
    <a:srgbClr val="F661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4" autoAdjust="0"/>
    <p:restoredTop sz="94660"/>
  </p:normalViewPr>
  <p:slideViewPr>
    <p:cSldViewPr snapToGrid="0">
      <p:cViewPr varScale="1">
        <p:scale>
          <a:sx n="152" d="100"/>
          <a:sy n="152" d="100"/>
        </p:scale>
        <p:origin x="40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B110D-9302-4CDA-8443-CBCF23412A7D}" type="datetimeFigureOut">
              <a:rPr lang="en-US" smtClean="0"/>
              <a:t>11/17/2023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731334-20E3-4DB0-9B87-F440FB2B41CF}" type="slidenum">
              <a:rPr lang="en-US" smtClean="0"/>
              <a:t>‹#›</a:t>
            </a:fld>
            <a:endParaRPr lang="en-US"/>
          </a:p>
        </p:txBody>
      </p:sp>
    </p:spTree>
    <p:extLst>
      <p:ext uri="{BB962C8B-B14F-4D97-AF65-F5344CB8AC3E}">
        <p14:creationId xmlns:p14="http://schemas.microsoft.com/office/powerpoint/2010/main" val="90088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6BDB8-9AC9-4A2D-BF17-D36369562C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0E38D-0627-4F6D-9B23-DFBF5B8229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CA244B3-971C-40E7-A5A9-652A41C2E568}"/>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5" name="Footer Placeholder 4">
            <a:extLst>
              <a:ext uri="{FF2B5EF4-FFF2-40B4-BE49-F238E27FC236}">
                <a16:creationId xmlns:a16="http://schemas.microsoft.com/office/drawing/2014/main" id="{3D891E12-5D8B-4452-8CEB-2CD214A50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43BF42-6613-4644-9596-447CD55B59F0}"/>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188483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D9E8F-68EC-4C33-921B-F898C796C0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374301-FAF4-41C5-A2B7-D2CEEE24A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89BBC8-3D1E-44E5-B65A-EE93A74AA388}"/>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5" name="Footer Placeholder 4">
            <a:extLst>
              <a:ext uri="{FF2B5EF4-FFF2-40B4-BE49-F238E27FC236}">
                <a16:creationId xmlns:a16="http://schemas.microsoft.com/office/drawing/2014/main" id="{D0B60596-6F3C-488F-B6DD-E56B88E0CB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99A93-B203-4411-BB61-2C9DF338DA2F}"/>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2763433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1A1CA7-A809-4355-864D-AEE56BF684E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5FFD22-4A80-4921-8B9E-54251615C4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720B8F-BBE3-4CA5-9299-538FE21178A8}"/>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5" name="Footer Placeholder 4">
            <a:extLst>
              <a:ext uri="{FF2B5EF4-FFF2-40B4-BE49-F238E27FC236}">
                <a16:creationId xmlns:a16="http://schemas.microsoft.com/office/drawing/2014/main" id="{E7244FC9-9BA1-4791-893E-BFB806AA0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BD1143-EB93-4D72-A272-8C57706A4C90}"/>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2140309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890CF-4D37-4A95-8AB2-C8C7D2040A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9DEEFC-51DD-4D83-B4FE-7C10173B1D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4FB9B-2EA2-4967-BA5F-C1C83D486F57}"/>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5" name="Footer Placeholder 4">
            <a:extLst>
              <a:ext uri="{FF2B5EF4-FFF2-40B4-BE49-F238E27FC236}">
                <a16:creationId xmlns:a16="http://schemas.microsoft.com/office/drawing/2014/main" id="{F47C6CED-DB8D-4C60-AD76-18C99E5E37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67BB9-77EF-47C6-9806-77D01DA7FD03}"/>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397986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152D9-1D91-4613-9986-3401D073A9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599552-6AB6-4617-B97B-28CD943FC9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B59018-5F6B-4297-B929-65FA0F1CC46A}"/>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5" name="Footer Placeholder 4">
            <a:extLst>
              <a:ext uri="{FF2B5EF4-FFF2-40B4-BE49-F238E27FC236}">
                <a16:creationId xmlns:a16="http://schemas.microsoft.com/office/drawing/2014/main" id="{EE528C7B-2D4F-409E-BBE1-60AFB0ED1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60967-9F7B-4F9C-BA4F-DB74F06089AC}"/>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368721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1DFF7-C674-48AE-8289-D949232F96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D842F-EF61-4AC0-9FFB-9F3C5083B4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C8465C-56D6-4750-9D48-C9DB27E757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87DAB6-E520-438A-8E0F-C48A690348C9}"/>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6" name="Footer Placeholder 5">
            <a:extLst>
              <a:ext uri="{FF2B5EF4-FFF2-40B4-BE49-F238E27FC236}">
                <a16:creationId xmlns:a16="http://schemas.microsoft.com/office/drawing/2014/main" id="{56DE5116-EAB8-44A7-986F-83F9D2562D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89350-F86C-4C87-BC2F-8C3EC458A525}"/>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130468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3EC85-963C-4143-A7F6-FBEF34FDC4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F73B26-E12B-450B-A4F2-70A0E2384A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928F7-7198-4B42-8F30-C1317C1B96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695520-E628-49BD-9178-FBE241EBA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2E909F-37B7-4AF7-9711-492D461A0C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E26308-6441-4A76-9B03-CB20C9D3E720}"/>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8" name="Footer Placeholder 7">
            <a:extLst>
              <a:ext uri="{FF2B5EF4-FFF2-40B4-BE49-F238E27FC236}">
                <a16:creationId xmlns:a16="http://schemas.microsoft.com/office/drawing/2014/main" id="{F6AC6F1E-F044-431A-B55E-84D6F051B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A846D3-3E7B-4B78-93E3-14C4124F136C}"/>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128094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A60ED-96A4-4627-9295-9062A2EFA4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6E926F-0CFB-4DC3-BFFF-361A88ADA540}"/>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4" name="Footer Placeholder 3">
            <a:extLst>
              <a:ext uri="{FF2B5EF4-FFF2-40B4-BE49-F238E27FC236}">
                <a16:creationId xmlns:a16="http://schemas.microsoft.com/office/drawing/2014/main" id="{2B024397-2362-4AE8-8CBD-5664388196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5A47B5-34A1-4CC1-AC0B-0A24C486DC2F}"/>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358246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476634-2A16-408A-BA44-8A85FCB9CC2E}"/>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3" name="Footer Placeholder 2">
            <a:extLst>
              <a:ext uri="{FF2B5EF4-FFF2-40B4-BE49-F238E27FC236}">
                <a16:creationId xmlns:a16="http://schemas.microsoft.com/office/drawing/2014/main" id="{FA39353F-4172-44E3-B942-F6F55B3DF3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60121C-C58C-41B3-ACD1-281F69F62A04}"/>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225923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D37FC-3C16-44F3-93E2-E9229DD00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0D2FBE-4645-4044-A2CC-0FB2D58234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A3B970-2C50-4A96-AF46-DF046706C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F99DE-778B-40FF-B4D9-85856EF7E02C}"/>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6" name="Footer Placeholder 5">
            <a:extLst>
              <a:ext uri="{FF2B5EF4-FFF2-40B4-BE49-F238E27FC236}">
                <a16:creationId xmlns:a16="http://schemas.microsoft.com/office/drawing/2014/main" id="{69EFC65B-3C42-4662-9A42-005EA875DC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DCC01-35B7-420B-B0CE-8A2D9821DCF4}"/>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1007596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AEA43-760D-42A2-81A8-59E6350AAF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A2D833-3BDD-473E-96F0-B7955BC3AC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E023EE-ADE3-4706-8BD4-AF8C0D5F36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EE4EC-A05D-47DF-BEB1-D9715BCB026C}"/>
              </a:ext>
            </a:extLst>
          </p:cNvPr>
          <p:cNvSpPr>
            <a:spLocks noGrp="1"/>
          </p:cNvSpPr>
          <p:nvPr>
            <p:ph type="dt" sz="half" idx="10"/>
          </p:nvPr>
        </p:nvSpPr>
        <p:spPr/>
        <p:txBody>
          <a:bodyPr/>
          <a:lstStyle/>
          <a:p>
            <a:fld id="{C6EC20E1-25DF-4FAB-9FE3-4CB7D8C2DDF0}" type="datetimeFigureOut">
              <a:rPr lang="en-US" smtClean="0"/>
              <a:t>11/17/2023</a:t>
            </a:fld>
            <a:endParaRPr lang="en-US"/>
          </a:p>
        </p:txBody>
      </p:sp>
      <p:sp>
        <p:nvSpPr>
          <p:cNvPr id="6" name="Footer Placeholder 5">
            <a:extLst>
              <a:ext uri="{FF2B5EF4-FFF2-40B4-BE49-F238E27FC236}">
                <a16:creationId xmlns:a16="http://schemas.microsoft.com/office/drawing/2014/main" id="{784F3014-F89B-4E35-882F-ACF64DE9D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447A14-11AB-4263-8075-B6CD60659A88}"/>
              </a:ext>
            </a:extLst>
          </p:cNvPr>
          <p:cNvSpPr>
            <a:spLocks noGrp="1"/>
          </p:cNvSpPr>
          <p:nvPr>
            <p:ph type="sldNum" sz="quarter" idx="12"/>
          </p:nvPr>
        </p:nvSpPr>
        <p:spPr/>
        <p:txBody>
          <a:bodyPr/>
          <a:lstStyle/>
          <a:p>
            <a:fld id="{40635AE7-6A58-4147-B5F3-7149194C29B8}" type="slidenum">
              <a:rPr lang="en-US" smtClean="0"/>
              <a:t>‹#›</a:t>
            </a:fld>
            <a:endParaRPr lang="en-US"/>
          </a:p>
        </p:txBody>
      </p:sp>
    </p:spTree>
    <p:extLst>
      <p:ext uri="{BB962C8B-B14F-4D97-AF65-F5344CB8AC3E}">
        <p14:creationId xmlns:p14="http://schemas.microsoft.com/office/powerpoint/2010/main" val="327475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CE6BC-A3B3-4F04-B2A5-7700016B21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68989-2FBC-428C-9398-3A02068C6A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F7A1D9-D75F-4824-9C5E-B8155DA91B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defRPr>
            </a:lvl1pPr>
          </a:lstStyle>
          <a:p>
            <a:fld id="{C6EC20E1-25DF-4FAB-9FE3-4CB7D8C2DDF0}" type="datetimeFigureOut">
              <a:rPr lang="en-US" smtClean="0"/>
              <a:pPr/>
              <a:t>11/17/2023</a:t>
            </a:fld>
            <a:endParaRPr lang="en-US"/>
          </a:p>
        </p:txBody>
      </p:sp>
      <p:sp>
        <p:nvSpPr>
          <p:cNvPr id="5" name="Footer Placeholder 4">
            <a:extLst>
              <a:ext uri="{FF2B5EF4-FFF2-40B4-BE49-F238E27FC236}">
                <a16:creationId xmlns:a16="http://schemas.microsoft.com/office/drawing/2014/main" id="{F855FA4F-B09A-4217-A78A-8998A0BB3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defRPr>
            </a:lvl1pPr>
          </a:lstStyle>
          <a:p>
            <a:endParaRPr lang="en-US"/>
          </a:p>
        </p:txBody>
      </p:sp>
      <p:sp>
        <p:nvSpPr>
          <p:cNvPr id="6" name="Slide Number Placeholder 5">
            <a:extLst>
              <a:ext uri="{FF2B5EF4-FFF2-40B4-BE49-F238E27FC236}">
                <a16:creationId xmlns:a16="http://schemas.microsoft.com/office/drawing/2014/main" id="{57CB6406-4C96-4101-AF1F-9E76143532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defRPr>
            </a:lvl1pPr>
          </a:lstStyle>
          <a:p>
            <a:fld id="{40635AE7-6A58-4147-B5F3-7149194C29B8}" type="slidenum">
              <a:rPr lang="en-US" smtClean="0"/>
              <a:pPr/>
              <a:t>‹#›</a:t>
            </a:fld>
            <a:endParaRPr lang="en-US"/>
          </a:p>
        </p:txBody>
      </p:sp>
    </p:spTree>
    <p:extLst>
      <p:ext uri="{BB962C8B-B14F-4D97-AF65-F5344CB8AC3E}">
        <p14:creationId xmlns:p14="http://schemas.microsoft.com/office/powerpoint/2010/main" val="256798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Open Sans" panose="020B06060305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Rounded Corners 32">
            <a:extLst>
              <a:ext uri="{FF2B5EF4-FFF2-40B4-BE49-F238E27FC236}">
                <a16:creationId xmlns:a16="http://schemas.microsoft.com/office/drawing/2014/main" id="{C897DDDC-2531-425F-8BF8-B24029257CF6}"/>
              </a:ext>
            </a:extLst>
          </p:cNvPr>
          <p:cNvSpPr/>
          <p:nvPr/>
        </p:nvSpPr>
        <p:spPr>
          <a:xfrm>
            <a:off x="3400550"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41" name="TextBox 40">
            <a:extLst>
              <a:ext uri="{FF2B5EF4-FFF2-40B4-BE49-F238E27FC236}">
                <a16:creationId xmlns:a16="http://schemas.microsoft.com/office/drawing/2014/main" id="{95E5C1D2-DB5F-4E4D-A10B-6A310F56165C}"/>
              </a:ext>
            </a:extLst>
          </p:cNvPr>
          <p:cNvSpPr txBox="1"/>
          <p:nvPr/>
        </p:nvSpPr>
        <p:spPr>
          <a:xfrm>
            <a:off x="208028" y="5117568"/>
            <a:ext cx="2844669"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PERSONALITY </a:t>
            </a:r>
            <a:r>
              <a:rPr lang="en-US" sz="1600" spc="100" dirty="0">
                <a:solidFill>
                  <a:schemeClr val="tx1">
                    <a:lumMod val="75000"/>
                    <a:lumOff val="25000"/>
                  </a:schemeClr>
                </a:solidFill>
                <a:latin typeface="Open Sans" panose="020B0606030504020204" pitchFamily="34" charset="0"/>
              </a:rPr>
              <a:t>(slider)</a:t>
            </a:r>
            <a:endParaRPr lang="en-US" sz="1600" b="1" spc="100" dirty="0">
              <a:solidFill>
                <a:schemeClr val="tx1">
                  <a:lumMod val="75000"/>
                  <a:lumOff val="25000"/>
                </a:schemeClr>
              </a:solidFill>
              <a:latin typeface="Open Sans" panose="020B0606030504020204" pitchFamily="34" charset="0"/>
            </a:endParaRPr>
          </a:p>
        </p:txBody>
      </p:sp>
      <p:sp>
        <p:nvSpPr>
          <p:cNvPr id="45" name="TextBox 44">
            <a:extLst>
              <a:ext uri="{FF2B5EF4-FFF2-40B4-BE49-F238E27FC236}">
                <a16:creationId xmlns:a16="http://schemas.microsoft.com/office/drawing/2014/main" id="{272FD29B-257D-4C72-979E-AC4DF45AEE99}"/>
              </a:ext>
            </a:extLst>
          </p:cNvPr>
          <p:cNvSpPr txBox="1"/>
          <p:nvPr/>
        </p:nvSpPr>
        <p:spPr>
          <a:xfrm>
            <a:off x="3237634" y="236128"/>
            <a:ext cx="5111288" cy="523220"/>
          </a:xfrm>
          <a:prstGeom prst="rect">
            <a:avLst/>
          </a:prstGeom>
          <a:noFill/>
        </p:spPr>
        <p:txBody>
          <a:bodyPr wrap="square" rtlCol="0">
            <a:spAutoFit/>
          </a:bodyPr>
          <a:lstStyle/>
          <a:p>
            <a:r>
              <a:rPr lang="en-US" sz="2800" b="1" spc="100" dirty="0">
                <a:solidFill>
                  <a:schemeClr val="tx1">
                    <a:lumMod val="75000"/>
                    <a:lumOff val="25000"/>
                  </a:schemeClr>
                </a:solidFill>
                <a:latin typeface="Open Sans" panose="020B0606030504020204" pitchFamily="34" charset="0"/>
              </a:rPr>
              <a:t>PERSONA TITLE</a:t>
            </a:r>
          </a:p>
        </p:txBody>
      </p:sp>
      <p:sp>
        <p:nvSpPr>
          <p:cNvPr id="46" name="TextBox 45">
            <a:extLst>
              <a:ext uri="{FF2B5EF4-FFF2-40B4-BE49-F238E27FC236}">
                <a16:creationId xmlns:a16="http://schemas.microsoft.com/office/drawing/2014/main" id="{C2B5AF43-6737-41D7-8DA4-15217121B6A5}"/>
              </a:ext>
            </a:extLst>
          </p:cNvPr>
          <p:cNvSpPr txBox="1"/>
          <p:nvPr/>
        </p:nvSpPr>
        <p:spPr>
          <a:xfrm>
            <a:off x="208028" y="3019586"/>
            <a:ext cx="2916835" cy="523220"/>
          </a:xfrm>
          <a:prstGeom prst="rect">
            <a:avLst/>
          </a:prstGeom>
          <a:noFill/>
        </p:spPr>
        <p:txBody>
          <a:bodyPr wrap="square" rtlCol="0">
            <a:spAutoFit/>
          </a:bodyPr>
          <a:lstStyle/>
          <a:p>
            <a:pPr algn="ctr"/>
            <a:r>
              <a:rPr lang="en-US" sz="1400" dirty="0">
                <a:solidFill>
                  <a:schemeClr val="tx1">
                    <a:lumMod val="75000"/>
                    <a:lumOff val="25000"/>
                  </a:schemeClr>
                </a:solidFill>
                <a:latin typeface="Open Sans" panose="020B0606030504020204" pitchFamily="34" charset="0"/>
              </a:rPr>
              <a:t>“A quotation that captures the persona’s personality”</a:t>
            </a:r>
          </a:p>
        </p:txBody>
      </p:sp>
      <p:pic>
        <p:nvPicPr>
          <p:cNvPr id="47" name="Picture 46">
            <a:extLst>
              <a:ext uri="{FF2B5EF4-FFF2-40B4-BE49-F238E27FC236}">
                <a16:creationId xmlns:a16="http://schemas.microsoft.com/office/drawing/2014/main" id="{FB910178-9DCC-4266-91B3-466D57BC3E12}"/>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l="8042" t="5392" r="7935" b="49241"/>
          <a:stretch/>
        </p:blipFill>
        <p:spPr>
          <a:xfrm>
            <a:off x="404492" y="247753"/>
            <a:ext cx="2660532" cy="2771833"/>
          </a:xfrm>
          <a:prstGeom prst="rect">
            <a:avLst/>
          </a:prstGeom>
        </p:spPr>
      </p:pic>
      <p:sp>
        <p:nvSpPr>
          <p:cNvPr id="54" name="Rectangle 53">
            <a:extLst>
              <a:ext uri="{FF2B5EF4-FFF2-40B4-BE49-F238E27FC236}">
                <a16:creationId xmlns:a16="http://schemas.microsoft.com/office/drawing/2014/main" id="{41C7E378-27DB-4F10-BF35-9E0FA0D45F63}"/>
              </a:ext>
            </a:extLst>
          </p:cNvPr>
          <p:cNvSpPr/>
          <p:nvPr/>
        </p:nvSpPr>
        <p:spPr>
          <a:xfrm>
            <a:off x="3400550" y="1682788"/>
            <a:ext cx="3800102" cy="738664"/>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 task to be completed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 life goal to be reached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An experience to be had</a:t>
            </a:r>
          </a:p>
        </p:txBody>
      </p:sp>
      <p:sp>
        <p:nvSpPr>
          <p:cNvPr id="55" name="TextBox 54">
            <a:extLst>
              <a:ext uri="{FF2B5EF4-FFF2-40B4-BE49-F238E27FC236}">
                <a16:creationId xmlns:a16="http://schemas.microsoft.com/office/drawing/2014/main" id="{DE7D75E4-5E14-48D4-BE42-4780E072DFA8}"/>
              </a:ext>
            </a:extLst>
          </p:cNvPr>
          <p:cNvSpPr txBox="1"/>
          <p:nvPr/>
        </p:nvSpPr>
        <p:spPr>
          <a:xfrm>
            <a:off x="3376755" y="1299982"/>
            <a:ext cx="3704253" cy="338554"/>
          </a:xfrm>
          <a:prstGeom prst="rect">
            <a:avLst/>
          </a:prstGeom>
          <a:noFill/>
        </p:spPr>
        <p:txBody>
          <a:bodyPr wrap="square" rtlCol="0" anchor="b">
            <a:spAutoFit/>
          </a:bodyPr>
          <a:lstStyle>
            <a:defPPr>
              <a:defRPr lang="en-US"/>
            </a:defPPr>
            <a:lvl1pPr>
              <a:defRPr sz="1600" b="1" spc="100">
                <a:solidFill>
                  <a:schemeClr val="tx1">
                    <a:lumMod val="75000"/>
                    <a:lumOff val="25000"/>
                  </a:schemeClr>
                </a:solidFill>
                <a:latin typeface="Open Sans" panose="020B0606030504020204" pitchFamily="34" charset="0"/>
              </a:defRPr>
            </a:lvl1pPr>
          </a:lstStyle>
          <a:p>
            <a:r>
              <a:rPr lang="en-US" dirty="0"/>
              <a:t>GOALS</a:t>
            </a:r>
          </a:p>
        </p:txBody>
      </p:sp>
      <p:sp>
        <p:nvSpPr>
          <p:cNvPr id="16" name="TextBox 15">
            <a:extLst>
              <a:ext uri="{FF2B5EF4-FFF2-40B4-BE49-F238E27FC236}">
                <a16:creationId xmlns:a16="http://schemas.microsoft.com/office/drawing/2014/main" id="{723E2B8B-F9EF-1E92-4024-424E5D8355E9}"/>
              </a:ext>
            </a:extLst>
          </p:cNvPr>
          <p:cNvSpPr txBox="1"/>
          <p:nvPr/>
        </p:nvSpPr>
        <p:spPr>
          <a:xfrm>
            <a:off x="7926026" y="1253690"/>
            <a:ext cx="3704253"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MOTIVATION </a:t>
            </a:r>
            <a:r>
              <a:rPr lang="en-US" sz="1600" spc="100" dirty="0">
                <a:solidFill>
                  <a:schemeClr val="tx1">
                    <a:lumMod val="75000"/>
                    <a:lumOff val="25000"/>
                  </a:schemeClr>
                </a:solidFill>
                <a:latin typeface="Open Sans" panose="020B0606030504020204" pitchFamily="34" charset="0"/>
              </a:rPr>
              <a:t>(slider)</a:t>
            </a:r>
          </a:p>
        </p:txBody>
      </p:sp>
      <p:sp>
        <p:nvSpPr>
          <p:cNvPr id="40" name="Rectangle 39">
            <a:extLst>
              <a:ext uri="{FF2B5EF4-FFF2-40B4-BE49-F238E27FC236}">
                <a16:creationId xmlns:a16="http://schemas.microsoft.com/office/drawing/2014/main" id="{B1F70B1B-CFD0-D583-4D8C-A661340A2278}"/>
              </a:ext>
            </a:extLst>
          </p:cNvPr>
          <p:cNvSpPr/>
          <p:nvPr/>
        </p:nvSpPr>
        <p:spPr>
          <a:xfrm>
            <a:off x="3390925" y="2954182"/>
            <a:ext cx="3800102" cy="954107"/>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Challenges to avoid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Obstacles that prevent them from achieving their goals</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Problems with current solutions</a:t>
            </a:r>
          </a:p>
        </p:txBody>
      </p:sp>
      <p:sp>
        <p:nvSpPr>
          <p:cNvPr id="44" name="TextBox 43">
            <a:extLst>
              <a:ext uri="{FF2B5EF4-FFF2-40B4-BE49-F238E27FC236}">
                <a16:creationId xmlns:a16="http://schemas.microsoft.com/office/drawing/2014/main" id="{9609FC8D-F46C-D2DA-79D6-201D4AA1DA02}"/>
              </a:ext>
            </a:extLst>
          </p:cNvPr>
          <p:cNvSpPr txBox="1"/>
          <p:nvPr/>
        </p:nvSpPr>
        <p:spPr>
          <a:xfrm>
            <a:off x="3367130" y="2571376"/>
            <a:ext cx="3704253" cy="338554"/>
          </a:xfrm>
          <a:prstGeom prst="rect">
            <a:avLst/>
          </a:prstGeom>
          <a:noFill/>
        </p:spPr>
        <p:txBody>
          <a:bodyPr wrap="square" rtlCol="0" anchor="b">
            <a:spAutoFit/>
          </a:bodyPr>
          <a:lstStyle>
            <a:defPPr>
              <a:defRPr lang="en-US"/>
            </a:defPPr>
            <a:lvl1pPr>
              <a:defRPr sz="1600" b="1" spc="100">
                <a:solidFill>
                  <a:schemeClr val="tx1">
                    <a:lumMod val="75000"/>
                    <a:lumOff val="25000"/>
                  </a:schemeClr>
                </a:solidFill>
                <a:latin typeface="Open Sans" panose="020B0606030504020204" pitchFamily="34" charset="0"/>
              </a:defRPr>
            </a:lvl1pPr>
          </a:lstStyle>
          <a:p>
            <a:r>
              <a:rPr lang="en-US" dirty="0"/>
              <a:t>FRUSTRATIONS</a:t>
            </a:r>
          </a:p>
        </p:txBody>
      </p:sp>
      <p:sp>
        <p:nvSpPr>
          <p:cNvPr id="65" name="TextBox 64">
            <a:extLst>
              <a:ext uri="{FF2B5EF4-FFF2-40B4-BE49-F238E27FC236}">
                <a16:creationId xmlns:a16="http://schemas.microsoft.com/office/drawing/2014/main" id="{81A1CB8F-8847-B73B-7C06-41D8084B1BE7}"/>
              </a:ext>
            </a:extLst>
          </p:cNvPr>
          <p:cNvSpPr txBox="1"/>
          <p:nvPr/>
        </p:nvSpPr>
        <p:spPr>
          <a:xfrm>
            <a:off x="7926026" y="3739012"/>
            <a:ext cx="3704253"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PREFERRED CHANNELS </a:t>
            </a:r>
            <a:r>
              <a:rPr lang="en-US" sz="1600" spc="100" dirty="0">
                <a:solidFill>
                  <a:schemeClr val="tx1">
                    <a:lumMod val="75000"/>
                    <a:lumOff val="25000"/>
                  </a:schemeClr>
                </a:solidFill>
                <a:latin typeface="Open Sans" panose="020B0606030504020204" pitchFamily="34" charset="0"/>
              </a:rPr>
              <a:t>(slider)</a:t>
            </a:r>
            <a:endParaRPr lang="en-US" sz="1600" b="1" spc="100" dirty="0">
              <a:solidFill>
                <a:schemeClr val="tx1">
                  <a:lumMod val="75000"/>
                  <a:lumOff val="25000"/>
                </a:schemeClr>
              </a:solidFill>
              <a:latin typeface="Open Sans" panose="020B0606030504020204" pitchFamily="34" charset="0"/>
            </a:endParaRPr>
          </a:p>
        </p:txBody>
      </p:sp>
      <p:graphicFrame>
        <p:nvGraphicFramePr>
          <p:cNvPr id="79" name="Table 78">
            <a:extLst>
              <a:ext uri="{FF2B5EF4-FFF2-40B4-BE49-F238E27FC236}">
                <a16:creationId xmlns:a16="http://schemas.microsoft.com/office/drawing/2014/main" id="{F1CFF937-9578-CA4F-4248-D5C8C39441B1}"/>
              </a:ext>
            </a:extLst>
          </p:cNvPr>
          <p:cNvGraphicFramePr>
            <a:graphicFrameLocks noGrp="1"/>
          </p:cNvGraphicFramePr>
          <p:nvPr>
            <p:extLst>
              <p:ext uri="{D42A27DB-BD31-4B8C-83A1-F6EECF244321}">
                <p14:modId xmlns:p14="http://schemas.microsoft.com/office/powerpoint/2010/main" val="3957236013"/>
              </p:ext>
            </p:extLst>
          </p:nvPr>
        </p:nvGraphicFramePr>
        <p:xfrm>
          <a:off x="266630" y="3640349"/>
          <a:ext cx="2778720" cy="1295400"/>
        </p:xfrm>
        <a:graphic>
          <a:graphicData uri="http://schemas.openxmlformats.org/drawingml/2006/table">
            <a:tbl>
              <a:tblPr>
                <a:tableStyleId>{5C22544A-7EE6-4342-B048-85BDC9FD1C3A}</a:tableStyleId>
              </a:tblPr>
              <a:tblGrid>
                <a:gridCol w="1098916">
                  <a:extLst>
                    <a:ext uri="{9D8B030D-6E8A-4147-A177-3AD203B41FA5}">
                      <a16:colId xmlns:a16="http://schemas.microsoft.com/office/drawing/2014/main" val="2840263890"/>
                    </a:ext>
                  </a:extLst>
                </a:gridCol>
                <a:gridCol w="1679804">
                  <a:extLst>
                    <a:ext uri="{9D8B030D-6E8A-4147-A177-3AD203B41FA5}">
                      <a16:colId xmlns:a16="http://schemas.microsoft.com/office/drawing/2014/main" val="3409943251"/>
                    </a:ext>
                  </a:extLst>
                </a:gridCol>
              </a:tblGrid>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Age:</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1-100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Work:</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Job Title</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81214942"/>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Family:</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Married, kids, </a:t>
                      </a:r>
                      <a:r>
                        <a:rPr lang="en-US" sz="1100" kern="1200" dirty="0" err="1">
                          <a:solidFill>
                            <a:schemeClr val="tx1">
                              <a:lumMod val="75000"/>
                              <a:lumOff val="25000"/>
                            </a:schemeClr>
                          </a:solidFill>
                          <a:latin typeface="Open Sans" panose="020B0606030504020204" pitchFamily="34" charset="0"/>
                          <a:ea typeface="+mn-ea"/>
                          <a:cs typeface="+mn-cs"/>
                        </a:rPr>
                        <a:t>etc</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94965560"/>
                  </a:ext>
                </a:extLst>
              </a:tr>
              <a:tr h="0">
                <a:tc>
                  <a:txBody>
                    <a:bodyPr/>
                    <a:lstStyle/>
                    <a:p>
                      <a:r>
                        <a:rPr lang="en-US" sz="1100" b="1" kern="1200" dirty="0">
                          <a:solidFill>
                            <a:schemeClr val="tx1">
                              <a:lumMod val="75000"/>
                              <a:lumOff val="25000"/>
                            </a:schemeClr>
                          </a:solidFill>
                          <a:latin typeface="Open Sans" panose="020B0606030504020204" pitchFamily="34" charset="0"/>
                          <a:ea typeface="+mn-ea"/>
                          <a:cs typeface="+mn-cs"/>
                        </a:rPr>
                        <a:t>Location:</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City, ST</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53957697"/>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Education:</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HS, Bachelors, MD, </a:t>
                      </a:r>
                      <a:r>
                        <a:rPr lang="en-US" sz="1100" kern="1200" dirty="0" err="1">
                          <a:solidFill>
                            <a:schemeClr val="tx1">
                              <a:lumMod val="75000"/>
                              <a:lumOff val="25000"/>
                            </a:schemeClr>
                          </a:solidFill>
                          <a:latin typeface="Open Sans" panose="020B0606030504020204" pitchFamily="34" charset="0"/>
                          <a:ea typeface="+mn-ea"/>
                          <a:cs typeface="+mn-cs"/>
                        </a:rPr>
                        <a:t>etc</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6297963"/>
                  </a:ext>
                </a:extLst>
              </a:tr>
            </a:tbl>
          </a:graphicData>
        </a:graphic>
      </p:graphicFrame>
      <p:sp>
        <p:nvSpPr>
          <p:cNvPr id="81" name="Rectangle: Rounded Corners 80">
            <a:extLst>
              <a:ext uri="{FF2B5EF4-FFF2-40B4-BE49-F238E27FC236}">
                <a16:creationId xmlns:a16="http://schemas.microsoft.com/office/drawing/2014/main" id="{72A5DBF2-C5D8-BC2B-78B0-AC9F89E5D788}"/>
              </a:ext>
            </a:extLst>
          </p:cNvPr>
          <p:cNvSpPr/>
          <p:nvPr/>
        </p:nvSpPr>
        <p:spPr>
          <a:xfrm>
            <a:off x="4445916"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2" name="Rectangle: Rounded Corners 81">
            <a:extLst>
              <a:ext uri="{FF2B5EF4-FFF2-40B4-BE49-F238E27FC236}">
                <a16:creationId xmlns:a16="http://schemas.microsoft.com/office/drawing/2014/main" id="{14F66F7E-FA50-0983-F91E-8922F229D6A7}"/>
              </a:ext>
            </a:extLst>
          </p:cNvPr>
          <p:cNvSpPr/>
          <p:nvPr/>
        </p:nvSpPr>
        <p:spPr>
          <a:xfrm>
            <a:off x="5491282"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3" name="Rectangle: Rounded Corners 82">
            <a:extLst>
              <a:ext uri="{FF2B5EF4-FFF2-40B4-BE49-F238E27FC236}">
                <a16:creationId xmlns:a16="http://schemas.microsoft.com/office/drawing/2014/main" id="{25692479-60C5-8F6A-B3FF-6E9CC8A93FC9}"/>
              </a:ext>
            </a:extLst>
          </p:cNvPr>
          <p:cNvSpPr/>
          <p:nvPr/>
        </p:nvSpPr>
        <p:spPr>
          <a:xfrm>
            <a:off x="6536647"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4" name="Rectangle 83">
            <a:extLst>
              <a:ext uri="{FF2B5EF4-FFF2-40B4-BE49-F238E27FC236}">
                <a16:creationId xmlns:a16="http://schemas.microsoft.com/office/drawing/2014/main" id="{63EA72B9-50B5-49A7-10A3-F73F5D063171}"/>
              </a:ext>
            </a:extLst>
          </p:cNvPr>
          <p:cNvSpPr/>
          <p:nvPr/>
        </p:nvSpPr>
        <p:spPr>
          <a:xfrm>
            <a:off x="3367130" y="4105275"/>
            <a:ext cx="4314116" cy="2516032"/>
          </a:xfrm>
          <a:prstGeom prst="rect">
            <a:avLst/>
          </a:prstGeom>
          <a:solidFill>
            <a:srgbClr val="EFEFEF"/>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600" b="1" spc="100" dirty="0">
                <a:solidFill>
                  <a:schemeClr val="tx1">
                    <a:lumMod val="75000"/>
                    <a:lumOff val="25000"/>
                  </a:schemeClr>
                </a:solidFill>
                <a:latin typeface="Open Sans" panose="020B0606030504020204" pitchFamily="34" charset="0"/>
              </a:rPr>
              <a:t>BIOGRAPHY</a:t>
            </a:r>
          </a:p>
          <a:p>
            <a:r>
              <a:rPr lang="en-US" sz="1400" dirty="0">
                <a:solidFill>
                  <a:schemeClr val="tx1">
                    <a:lumMod val="75000"/>
                    <a:lumOff val="25000"/>
                  </a:schemeClr>
                </a:solidFill>
                <a:latin typeface="Open Sans" panose="020B0606030504020204" pitchFamily="34" charset="0"/>
              </a:rPr>
              <a:t>Description of the user’s journey. What have they experienced that makes them have the unmet need that you can fulfill? Highlight factors of the personal and professional life that make them an ideal customer for you.</a:t>
            </a:r>
          </a:p>
          <a:p>
            <a:endParaRPr lang="en-US" sz="1400" dirty="0">
              <a:solidFill>
                <a:schemeClr val="tx1">
                  <a:lumMod val="75000"/>
                  <a:lumOff val="25000"/>
                </a:schemeClr>
              </a:solidFill>
              <a:latin typeface="Open Sans" panose="020B0606030504020204" pitchFamily="34" charset="0"/>
            </a:endParaRPr>
          </a:p>
          <a:p>
            <a:r>
              <a:rPr lang="en-US" sz="1400" dirty="0">
                <a:solidFill>
                  <a:schemeClr val="tx1">
                    <a:lumMod val="75000"/>
                    <a:lumOff val="25000"/>
                  </a:schemeClr>
                </a:solidFill>
                <a:latin typeface="Open Sans" panose="020B0606030504020204" pitchFamily="34" charset="0"/>
              </a:rPr>
              <a:t>Feel free to include anything you think is pertinent that is not included in other sections of the persona template.</a:t>
            </a:r>
          </a:p>
        </p:txBody>
      </p:sp>
      <p:graphicFrame>
        <p:nvGraphicFramePr>
          <p:cNvPr id="87" name="Table 86">
            <a:extLst>
              <a:ext uri="{FF2B5EF4-FFF2-40B4-BE49-F238E27FC236}">
                <a16:creationId xmlns:a16="http://schemas.microsoft.com/office/drawing/2014/main" id="{2BCDA79E-3C58-E0A1-9005-FDA0F456651A}"/>
              </a:ext>
            </a:extLst>
          </p:cNvPr>
          <p:cNvGraphicFramePr>
            <a:graphicFrameLocks noGrp="1"/>
          </p:cNvGraphicFramePr>
          <p:nvPr>
            <p:extLst>
              <p:ext uri="{D42A27DB-BD31-4B8C-83A1-F6EECF244321}">
                <p14:modId xmlns:p14="http://schemas.microsoft.com/office/powerpoint/2010/main" val="459743177"/>
              </p:ext>
            </p:extLst>
          </p:nvPr>
        </p:nvGraphicFramePr>
        <p:xfrm>
          <a:off x="273977" y="5533841"/>
          <a:ext cx="2778720" cy="259080"/>
        </p:xfrm>
        <a:graphic>
          <a:graphicData uri="http://schemas.openxmlformats.org/drawingml/2006/table">
            <a:tbl>
              <a:tblPr>
                <a:tableStyleId>{5C22544A-7EE6-4342-B048-85BDC9FD1C3A}</a:tableStyleId>
              </a:tblPr>
              <a:tblGrid>
                <a:gridCol w="1520154">
                  <a:extLst>
                    <a:ext uri="{9D8B030D-6E8A-4147-A177-3AD203B41FA5}">
                      <a16:colId xmlns:a16="http://schemas.microsoft.com/office/drawing/2014/main" val="2840263890"/>
                    </a:ext>
                  </a:extLst>
                </a:gridCol>
                <a:gridCol w="12585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Introvert</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Extrovert</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4" name="Table 3">
            <a:extLst>
              <a:ext uri="{FF2B5EF4-FFF2-40B4-BE49-F238E27FC236}">
                <a16:creationId xmlns:a16="http://schemas.microsoft.com/office/drawing/2014/main" id="{F07928C2-D840-78A0-8B8A-215A13331850}"/>
              </a:ext>
            </a:extLst>
          </p:cNvPr>
          <p:cNvGraphicFramePr>
            <a:graphicFrameLocks noGrp="1"/>
          </p:cNvGraphicFramePr>
          <p:nvPr>
            <p:extLst>
              <p:ext uri="{D42A27DB-BD31-4B8C-83A1-F6EECF244321}">
                <p14:modId xmlns:p14="http://schemas.microsoft.com/office/powerpoint/2010/main" val="2773231744"/>
              </p:ext>
            </p:extLst>
          </p:nvPr>
        </p:nvGraphicFramePr>
        <p:xfrm>
          <a:off x="273977" y="5816946"/>
          <a:ext cx="2778720" cy="259080"/>
        </p:xfrm>
        <a:graphic>
          <a:graphicData uri="http://schemas.openxmlformats.org/drawingml/2006/table">
            <a:tbl>
              <a:tblPr>
                <a:tableStyleId>{5C22544A-7EE6-4342-B048-85BDC9FD1C3A}</a:tableStyleId>
              </a:tblPr>
              <a:tblGrid>
                <a:gridCol w="930778">
                  <a:extLst>
                    <a:ext uri="{9D8B030D-6E8A-4147-A177-3AD203B41FA5}">
                      <a16:colId xmlns:a16="http://schemas.microsoft.com/office/drawing/2014/main" val="306930943"/>
                    </a:ext>
                  </a:extLst>
                </a:gridCol>
                <a:gridCol w="184794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Thinking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Feeling</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5" name="Table 4">
            <a:extLst>
              <a:ext uri="{FF2B5EF4-FFF2-40B4-BE49-F238E27FC236}">
                <a16:creationId xmlns:a16="http://schemas.microsoft.com/office/drawing/2014/main" id="{CEB784F5-1259-076F-19CE-2FF1E922FFF2}"/>
              </a:ext>
            </a:extLst>
          </p:cNvPr>
          <p:cNvGraphicFramePr>
            <a:graphicFrameLocks noGrp="1"/>
          </p:cNvGraphicFramePr>
          <p:nvPr>
            <p:extLst>
              <p:ext uri="{D42A27DB-BD31-4B8C-83A1-F6EECF244321}">
                <p14:modId xmlns:p14="http://schemas.microsoft.com/office/powerpoint/2010/main" val="3025995632"/>
              </p:ext>
            </p:extLst>
          </p:nvPr>
        </p:nvGraphicFramePr>
        <p:xfrm>
          <a:off x="273977" y="6085198"/>
          <a:ext cx="2778720" cy="259080"/>
        </p:xfrm>
        <a:graphic>
          <a:graphicData uri="http://schemas.openxmlformats.org/drawingml/2006/table">
            <a:tbl>
              <a:tblPr>
                <a:tableStyleId>{5C22544A-7EE6-4342-B048-85BDC9FD1C3A}</a:tableStyleId>
              </a:tblPr>
              <a:tblGrid>
                <a:gridCol w="1875513">
                  <a:extLst>
                    <a:ext uri="{9D8B030D-6E8A-4147-A177-3AD203B41FA5}">
                      <a16:colId xmlns:a16="http://schemas.microsoft.com/office/drawing/2014/main" val="306930943"/>
                    </a:ext>
                  </a:extLst>
                </a:gridCol>
                <a:gridCol w="903207">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Sensing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Intuition</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6" name="Table 5">
            <a:extLst>
              <a:ext uri="{FF2B5EF4-FFF2-40B4-BE49-F238E27FC236}">
                <a16:creationId xmlns:a16="http://schemas.microsoft.com/office/drawing/2014/main" id="{080AF447-7587-48D1-44CE-B96ACC004883}"/>
              </a:ext>
            </a:extLst>
          </p:cNvPr>
          <p:cNvGraphicFramePr>
            <a:graphicFrameLocks noGrp="1"/>
          </p:cNvGraphicFramePr>
          <p:nvPr>
            <p:extLst>
              <p:ext uri="{D42A27DB-BD31-4B8C-83A1-F6EECF244321}">
                <p14:modId xmlns:p14="http://schemas.microsoft.com/office/powerpoint/2010/main" val="553916880"/>
              </p:ext>
            </p:extLst>
          </p:nvPr>
        </p:nvGraphicFramePr>
        <p:xfrm>
          <a:off x="273977" y="6363934"/>
          <a:ext cx="2778720" cy="259080"/>
        </p:xfrm>
        <a:graphic>
          <a:graphicData uri="http://schemas.openxmlformats.org/drawingml/2006/table">
            <a:tbl>
              <a:tblPr>
                <a:tableStyleId>{5C22544A-7EE6-4342-B048-85BDC9FD1C3A}</a:tableStyleId>
              </a:tblPr>
              <a:tblGrid>
                <a:gridCol w="852772">
                  <a:extLst>
                    <a:ext uri="{9D8B030D-6E8A-4147-A177-3AD203B41FA5}">
                      <a16:colId xmlns:a16="http://schemas.microsoft.com/office/drawing/2014/main" val="306930943"/>
                    </a:ext>
                  </a:extLst>
                </a:gridCol>
                <a:gridCol w="1925948">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Judging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Perceiving</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7" name="Table 6">
            <a:extLst>
              <a:ext uri="{FF2B5EF4-FFF2-40B4-BE49-F238E27FC236}">
                <a16:creationId xmlns:a16="http://schemas.microsoft.com/office/drawing/2014/main" id="{5F2CF863-1D7F-8AB6-FE51-F59B1F57C1E4}"/>
              </a:ext>
            </a:extLst>
          </p:cNvPr>
          <p:cNvGraphicFramePr>
            <a:graphicFrameLocks noGrp="1"/>
          </p:cNvGraphicFramePr>
          <p:nvPr>
            <p:extLst>
              <p:ext uri="{D42A27DB-BD31-4B8C-83A1-F6EECF244321}">
                <p14:modId xmlns:p14="http://schemas.microsoft.com/office/powerpoint/2010/main" val="917277853"/>
              </p:ext>
            </p:extLst>
          </p:nvPr>
        </p:nvGraphicFramePr>
        <p:xfrm>
          <a:off x="8041056" y="1619796"/>
          <a:ext cx="3589221" cy="259080"/>
        </p:xfrm>
        <a:graphic>
          <a:graphicData uri="http://schemas.openxmlformats.org/drawingml/2006/table">
            <a:tbl>
              <a:tblPr>
                <a:tableStyleId>{5C22544A-7EE6-4342-B048-85BDC9FD1C3A}</a:tableStyleId>
              </a:tblPr>
              <a:tblGrid>
                <a:gridCol w="1963555">
                  <a:extLst>
                    <a:ext uri="{9D8B030D-6E8A-4147-A177-3AD203B41FA5}">
                      <a16:colId xmlns:a16="http://schemas.microsoft.com/office/drawing/2014/main" val="2840263890"/>
                    </a:ext>
                  </a:extLst>
                </a:gridCol>
                <a:gridCol w="16256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Incentive</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8" name="Table 7">
            <a:extLst>
              <a:ext uri="{FF2B5EF4-FFF2-40B4-BE49-F238E27FC236}">
                <a16:creationId xmlns:a16="http://schemas.microsoft.com/office/drawing/2014/main" id="{B2E43F5D-28E7-864F-FEBD-7456B68AE62F}"/>
              </a:ext>
            </a:extLst>
          </p:cNvPr>
          <p:cNvGraphicFramePr>
            <a:graphicFrameLocks noGrp="1"/>
          </p:cNvGraphicFramePr>
          <p:nvPr>
            <p:extLst>
              <p:ext uri="{D42A27DB-BD31-4B8C-83A1-F6EECF244321}">
                <p14:modId xmlns:p14="http://schemas.microsoft.com/office/powerpoint/2010/main" val="680963092"/>
              </p:ext>
            </p:extLst>
          </p:nvPr>
        </p:nvGraphicFramePr>
        <p:xfrm>
          <a:off x="8041056" y="1898518"/>
          <a:ext cx="3589221" cy="259080"/>
        </p:xfrm>
        <a:graphic>
          <a:graphicData uri="http://schemas.openxmlformats.org/drawingml/2006/table">
            <a:tbl>
              <a:tblPr>
                <a:tableStyleId>{5C22544A-7EE6-4342-B048-85BDC9FD1C3A}</a:tableStyleId>
              </a:tblPr>
              <a:tblGrid>
                <a:gridCol w="1202269">
                  <a:extLst>
                    <a:ext uri="{9D8B030D-6E8A-4147-A177-3AD203B41FA5}">
                      <a16:colId xmlns:a16="http://schemas.microsoft.com/office/drawing/2014/main" val="306930943"/>
                    </a:ext>
                  </a:extLst>
                </a:gridCol>
                <a:gridCol w="2386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Fear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9" name="Table 8">
            <a:extLst>
              <a:ext uri="{FF2B5EF4-FFF2-40B4-BE49-F238E27FC236}">
                <a16:creationId xmlns:a16="http://schemas.microsoft.com/office/drawing/2014/main" id="{2178E35B-3042-5A82-F7C3-4BAB706646F4}"/>
              </a:ext>
            </a:extLst>
          </p:cNvPr>
          <p:cNvGraphicFramePr>
            <a:graphicFrameLocks noGrp="1"/>
          </p:cNvGraphicFramePr>
          <p:nvPr>
            <p:extLst>
              <p:ext uri="{D42A27DB-BD31-4B8C-83A1-F6EECF244321}">
                <p14:modId xmlns:p14="http://schemas.microsoft.com/office/powerpoint/2010/main" val="1337270873"/>
              </p:ext>
            </p:extLst>
          </p:nvPr>
        </p:nvGraphicFramePr>
        <p:xfrm>
          <a:off x="8041056" y="2177240"/>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Growth</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10" name="Table 9">
            <a:extLst>
              <a:ext uri="{FF2B5EF4-FFF2-40B4-BE49-F238E27FC236}">
                <a16:creationId xmlns:a16="http://schemas.microsoft.com/office/drawing/2014/main" id="{4F9D3BB3-E720-8729-9BE9-B612A0E8B30C}"/>
              </a:ext>
            </a:extLst>
          </p:cNvPr>
          <p:cNvGraphicFramePr>
            <a:graphicFrameLocks noGrp="1"/>
          </p:cNvGraphicFramePr>
          <p:nvPr>
            <p:extLst>
              <p:ext uri="{D42A27DB-BD31-4B8C-83A1-F6EECF244321}">
                <p14:modId xmlns:p14="http://schemas.microsoft.com/office/powerpoint/2010/main" val="3407500522"/>
              </p:ext>
            </p:extLst>
          </p:nvPr>
        </p:nvGraphicFramePr>
        <p:xfrm>
          <a:off x="8041056" y="3292127"/>
          <a:ext cx="3589221" cy="259080"/>
        </p:xfrm>
        <a:graphic>
          <a:graphicData uri="http://schemas.openxmlformats.org/drawingml/2006/table">
            <a:tbl>
              <a:tblPr>
                <a:tableStyleId>{5C22544A-7EE6-4342-B048-85BDC9FD1C3A}</a:tableStyleId>
              </a:tblPr>
              <a:tblGrid>
                <a:gridCol w="1622057">
                  <a:extLst>
                    <a:ext uri="{9D8B030D-6E8A-4147-A177-3AD203B41FA5}">
                      <a16:colId xmlns:a16="http://schemas.microsoft.com/office/drawing/2014/main" val="306930943"/>
                    </a:ext>
                  </a:extLst>
                </a:gridCol>
                <a:gridCol w="1967164">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15" name="Table 14">
            <a:extLst>
              <a:ext uri="{FF2B5EF4-FFF2-40B4-BE49-F238E27FC236}">
                <a16:creationId xmlns:a16="http://schemas.microsoft.com/office/drawing/2014/main" id="{2FD5F411-2535-F6C7-C1EC-102D9D004ABE}"/>
              </a:ext>
            </a:extLst>
          </p:cNvPr>
          <p:cNvGraphicFramePr>
            <a:graphicFrameLocks noGrp="1"/>
          </p:cNvGraphicFramePr>
          <p:nvPr>
            <p:extLst>
              <p:ext uri="{D42A27DB-BD31-4B8C-83A1-F6EECF244321}">
                <p14:modId xmlns:p14="http://schemas.microsoft.com/office/powerpoint/2010/main" val="226202438"/>
              </p:ext>
            </p:extLst>
          </p:nvPr>
        </p:nvGraphicFramePr>
        <p:xfrm>
          <a:off x="8041056" y="2455962"/>
          <a:ext cx="3589221" cy="259080"/>
        </p:xfrm>
        <a:graphic>
          <a:graphicData uri="http://schemas.openxmlformats.org/drawingml/2006/table">
            <a:tbl>
              <a:tblPr>
                <a:tableStyleId>{5C22544A-7EE6-4342-B048-85BDC9FD1C3A}</a:tableStyleId>
              </a:tblPr>
              <a:tblGrid>
                <a:gridCol w="1563857">
                  <a:extLst>
                    <a:ext uri="{9D8B030D-6E8A-4147-A177-3AD203B41FA5}">
                      <a16:colId xmlns:a16="http://schemas.microsoft.com/office/drawing/2014/main" val="306930943"/>
                    </a:ext>
                  </a:extLst>
                </a:gridCol>
                <a:gridCol w="2025364">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Power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18" name="Table 17">
            <a:extLst>
              <a:ext uri="{FF2B5EF4-FFF2-40B4-BE49-F238E27FC236}">
                <a16:creationId xmlns:a16="http://schemas.microsoft.com/office/drawing/2014/main" id="{7AA08B85-46F5-BB5D-7024-B4A483FA9BDE}"/>
              </a:ext>
            </a:extLst>
          </p:cNvPr>
          <p:cNvGraphicFramePr>
            <a:graphicFrameLocks noGrp="1"/>
          </p:cNvGraphicFramePr>
          <p:nvPr>
            <p:extLst>
              <p:ext uri="{D42A27DB-BD31-4B8C-83A1-F6EECF244321}">
                <p14:modId xmlns:p14="http://schemas.microsoft.com/office/powerpoint/2010/main" val="607521836"/>
              </p:ext>
            </p:extLst>
          </p:nvPr>
        </p:nvGraphicFramePr>
        <p:xfrm>
          <a:off x="8002852" y="4117824"/>
          <a:ext cx="3589221" cy="259080"/>
        </p:xfrm>
        <a:graphic>
          <a:graphicData uri="http://schemas.openxmlformats.org/drawingml/2006/table">
            <a:tbl>
              <a:tblPr>
                <a:tableStyleId>{5C22544A-7EE6-4342-B048-85BDC9FD1C3A}</a:tableStyleId>
              </a:tblPr>
              <a:tblGrid>
                <a:gridCol w="1963555">
                  <a:extLst>
                    <a:ext uri="{9D8B030D-6E8A-4147-A177-3AD203B41FA5}">
                      <a16:colId xmlns:a16="http://schemas.microsoft.com/office/drawing/2014/main" val="2840263890"/>
                    </a:ext>
                  </a:extLst>
                </a:gridCol>
                <a:gridCol w="16256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Traditional Ads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19" name="Table 18">
            <a:extLst>
              <a:ext uri="{FF2B5EF4-FFF2-40B4-BE49-F238E27FC236}">
                <a16:creationId xmlns:a16="http://schemas.microsoft.com/office/drawing/2014/main" id="{7F1288A6-F146-4EA4-D22F-4E8C9BEB8006}"/>
              </a:ext>
            </a:extLst>
          </p:cNvPr>
          <p:cNvGraphicFramePr>
            <a:graphicFrameLocks noGrp="1"/>
          </p:cNvGraphicFramePr>
          <p:nvPr>
            <p:extLst>
              <p:ext uri="{D42A27DB-BD31-4B8C-83A1-F6EECF244321}">
                <p14:modId xmlns:p14="http://schemas.microsoft.com/office/powerpoint/2010/main" val="677945907"/>
              </p:ext>
            </p:extLst>
          </p:nvPr>
        </p:nvGraphicFramePr>
        <p:xfrm>
          <a:off x="8002852" y="4396808"/>
          <a:ext cx="3589221" cy="259080"/>
        </p:xfrm>
        <a:graphic>
          <a:graphicData uri="http://schemas.openxmlformats.org/drawingml/2006/table">
            <a:tbl>
              <a:tblPr>
                <a:tableStyleId>{5C22544A-7EE6-4342-B048-85BDC9FD1C3A}</a:tableStyleId>
              </a:tblPr>
              <a:tblGrid>
                <a:gridCol w="1202269">
                  <a:extLst>
                    <a:ext uri="{9D8B030D-6E8A-4147-A177-3AD203B41FA5}">
                      <a16:colId xmlns:a16="http://schemas.microsoft.com/office/drawing/2014/main" val="306930943"/>
                    </a:ext>
                  </a:extLst>
                </a:gridCol>
                <a:gridCol w="2386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Social Media</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20" name="Table 19">
            <a:extLst>
              <a:ext uri="{FF2B5EF4-FFF2-40B4-BE49-F238E27FC236}">
                <a16:creationId xmlns:a16="http://schemas.microsoft.com/office/drawing/2014/main" id="{87AB0414-7F94-72CC-3F54-F0F5284D985A}"/>
              </a:ext>
            </a:extLst>
          </p:cNvPr>
          <p:cNvGraphicFramePr>
            <a:graphicFrameLocks noGrp="1"/>
          </p:cNvGraphicFramePr>
          <p:nvPr>
            <p:extLst>
              <p:ext uri="{D42A27DB-BD31-4B8C-83A1-F6EECF244321}">
                <p14:modId xmlns:p14="http://schemas.microsoft.com/office/powerpoint/2010/main" val="2187174672"/>
              </p:ext>
            </p:extLst>
          </p:nvPr>
        </p:nvGraphicFramePr>
        <p:xfrm>
          <a:off x="8002852" y="4675793"/>
          <a:ext cx="3589221" cy="259080"/>
        </p:xfrm>
        <a:graphic>
          <a:graphicData uri="http://schemas.openxmlformats.org/drawingml/2006/table">
            <a:tbl>
              <a:tblPr>
                <a:tableStyleId>{5C22544A-7EE6-4342-B048-85BDC9FD1C3A}</a:tableStyleId>
              </a:tblPr>
              <a:tblGrid>
                <a:gridCol w="2946136">
                  <a:extLst>
                    <a:ext uri="{9D8B030D-6E8A-4147-A177-3AD203B41FA5}">
                      <a16:colId xmlns:a16="http://schemas.microsoft.com/office/drawing/2014/main" val="306930943"/>
                    </a:ext>
                  </a:extLst>
                </a:gridCol>
                <a:gridCol w="643085">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Referrals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1" name="Table 20">
            <a:extLst>
              <a:ext uri="{FF2B5EF4-FFF2-40B4-BE49-F238E27FC236}">
                <a16:creationId xmlns:a16="http://schemas.microsoft.com/office/drawing/2014/main" id="{EE9428D0-4F27-39E2-3EB9-EE1F85CAF5ED}"/>
              </a:ext>
            </a:extLst>
          </p:cNvPr>
          <p:cNvGraphicFramePr>
            <a:graphicFrameLocks noGrp="1"/>
          </p:cNvGraphicFramePr>
          <p:nvPr>
            <p:extLst>
              <p:ext uri="{D42A27DB-BD31-4B8C-83A1-F6EECF244321}">
                <p14:modId xmlns:p14="http://schemas.microsoft.com/office/powerpoint/2010/main" val="575801260"/>
              </p:ext>
            </p:extLst>
          </p:nvPr>
        </p:nvGraphicFramePr>
        <p:xfrm>
          <a:off x="8002852" y="6349700"/>
          <a:ext cx="3589221" cy="259080"/>
        </p:xfrm>
        <a:graphic>
          <a:graphicData uri="http://schemas.openxmlformats.org/drawingml/2006/table">
            <a:tbl>
              <a:tblPr>
                <a:tableStyleId>{5C22544A-7EE6-4342-B048-85BDC9FD1C3A}</a:tableStyleId>
              </a:tblPr>
              <a:tblGrid>
                <a:gridCol w="2100590">
                  <a:extLst>
                    <a:ext uri="{9D8B030D-6E8A-4147-A177-3AD203B41FA5}">
                      <a16:colId xmlns:a16="http://schemas.microsoft.com/office/drawing/2014/main" val="306930943"/>
                    </a:ext>
                  </a:extLst>
                </a:gridCol>
                <a:gridCol w="1488631">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22" name="Table 21">
            <a:extLst>
              <a:ext uri="{FF2B5EF4-FFF2-40B4-BE49-F238E27FC236}">
                <a16:creationId xmlns:a16="http://schemas.microsoft.com/office/drawing/2014/main" id="{AB94132C-E17C-C981-90E6-A121384A0173}"/>
              </a:ext>
            </a:extLst>
          </p:cNvPr>
          <p:cNvGraphicFramePr>
            <a:graphicFrameLocks noGrp="1"/>
          </p:cNvGraphicFramePr>
          <p:nvPr>
            <p:extLst>
              <p:ext uri="{D42A27DB-BD31-4B8C-83A1-F6EECF244321}">
                <p14:modId xmlns:p14="http://schemas.microsoft.com/office/powerpoint/2010/main" val="1999228603"/>
              </p:ext>
            </p:extLst>
          </p:nvPr>
        </p:nvGraphicFramePr>
        <p:xfrm>
          <a:off x="8002852" y="4954778"/>
          <a:ext cx="3589221" cy="259080"/>
        </p:xfrm>
        <a:graphic>
          <a:graphicData uri="http://schemas.openxmlformats.org/drawingml/2006/table">
            <a:tbl>
              <a:tblPr>
                <a:tableStyleId>{5C22544A-7EE6-4342-B048-85BDC9FD1C3A}</a:tableStyleId>
              </a:tblPr>
              <a:tblGrid>
                <a:gridCol w="2678386">
                  <a:extLst>
                    <a:ext uri="{9D8B030D-6E8A-4147-A177-3AD203B41FA5}">
                      <a16:colId xmlns:a16="http://schemas.microsoft.com/office/drawing/2014/main" val="306930943"/>
                    </a:ext>
                  </a:extLst>
                </a:gridCol>
                <a:gridCol w="910835">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Press/Print Media</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3" name="Table 22">
            <a:extLst>
              <a:ext uri="{FF2B5EF4-FFF2-40B4-BE49-F238E27FC236}">
                <a16:creationId xmlns:a16="http://schemas.microsoft.com/office/drawing/2014/main" id="{FEC5C6E5-B5CA-930A-9D17-AD8EB3E685CE}"/>
              </a:ext>
            </a:extLst>
          </p:cNvPr>
          <p:cNvGraphicFramePr>
            <a:graphicFrameLocks noGrp="1"/>
          </p:cNvGraphicFramePr>
          <p:nvPr>
            <p:extLst>
              <p:ext uri="{D42A27DB-BD31-4B8C-83A1-F6EECF244321}">
                <p14:modId xmlns:p14="http://schemas.microsoft.com/office/powerpoint/2010/main" val="1419743468"/>
              </p:ext>
            </p:extLst>
          </p:nvPr>
        </p:nvGraphicFramePr>
        <p:xfrm>
          <a:off x="8002852" y="5233763"/>
          <a:ext cx="3589221" cy="259080"/>
        </p:xfrm>
        <a:graphic>
          <a:graphicData uri="http://schemas.openxmlformats.org/drawingml/2006/table">
            <a:tbl>
              <a:tblPr>
                <a:tableStyleId>{5C22544A-7EE6-4342-B048-85BDC9FD1C3A}</a:tableStyleId>
              </a:tblPr>
              <a:tblGrid>
                <a:gridCol w="2862589">
                  <a:extLst>
                    <a:ext uri="{9D8B030D-6E8A-4147-A177-3AD203B41FA5}">
                      <a16:colId xmlns:a16="http://schemas.microsoft.com/office/drawing/2014/main" val="306930943"/>
                    </a:ext>
                  </a:extLst>
                </a:gridCol>
                <a:gridCol w="72663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Emails/</a:t>
                      </a:r>
                      <a:r>
                        <a:rPr lang="en-US" sz="1100" kern="1200" dirty="0" err="1">
                          <a:solidFill>
                            <a:schemeClr val="tx1">
                              <a:lumMod val="75000"/>
                              <a:lumOff val="25000"/>
                            </a:schemeClr>
                          </a:solidFill>
                          <a:latin typeface="Open Sans" panose="020B0606030504020204" pitchFamily="34" charset="0"/>
                          <a:ea typeface="+mn-ea"/>
                          <a:cs typeface="+mn-cs"/>
                        </a:rPr>
                        <a:t>Enewsletters</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4" name="Table 23">
            <a:extLst>
              <a:ext uri="{FF2B5EF4-FFF2-40B4-BE49-F238E27FC236}">
                <a16:creationId xmlns:a16="http://schemas.microsoft.com/office/drawing/2014/main" id="{833ABDB6-3EC7-37D7-DB2D-111AE85AD8F4}"/>
              </a:ext>
            </a:extLst>
          </p:cNvPr>
          <p:cNvGraphicFramePr>
            <a:graphicFrameLocks noGrp="1"/>
          </p:cNvGraphicFramePr>
          <p:nvPr>
            <p:extLst>
              <p:ext uri="{D42A27DB-BD31-4B8C-83A1-F6EECF244321}">
                <p14:modId xmlns:p14="http://schemas.microsoft.com/office/powerpoint/2010/main" val="2972222337"/>
              </p:ext>
            </p:extLst>
          </p:nvPr>
        </p:nvGraphicFramePr>
        <p:xfrm>
          <a:off x="8002852" y="5512747"/>
          <a:ext cx="3589221" cy="259080"/>
        </p:xfrm>
        <a:graphic>
          <a:graphicData uri="http://schemas.openxmlformats.org/drawingml/2006/table">
            <a:tbl>
              <a:tblPr>
                <a:tableStyleId>{5C22544A-7EE6-4342-B048-85BDC9FD1C3A}</a:tableStyleId>
              </a:tblPr>
              <a:tblGrid>
                <a:gridCol w="1610051">
                  <a:extLst>
                    <a:ext uri="{9D8B030D-6E8A-4147-A177-3AD203B41FA5}">
                      <a16:colId xmlns:a16="http://schemas.microsoft.com/office/drawing/2014/main" val="306930943"/>
                    </a:ext>
                  </a:extLst>
                </a:gridCol>
                <a:gridCol w="1979170">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Blogs/Podcasts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5" name="Table 24">
            <a:extLst>
              <a:ext uri="{FF2B5EF4-FFF2-40B4-BE49-F238E27FC236}">
                <a16:creationId xmlns:a16="http://schemas.microsoft.com/office/drawing/2014/main" id="{26755674-0395-5171-E6E9-923554985036}"/>
              </a:ext>
            </a:extLst>
          </p:cNvPr>
          <p:cNvGraphicFramePr>
            <a:graphicFrameLocks noGrp="1"/>
          </p:cNvGraphicFramePr>
          <p:nvPr>
            <p:extLst>
              <p:ext uri="{D42A27DB-BD31-4B8C-83A1-F6EECF244321}">
                <p14:modId xmlns:p14="http://schemas.microsoft.com/office/powerpoint/2010/main" val="1858154935"/>
              </p:ext>
            </p:extLst>
          </p:nvPr>
        </p:nvGraphicFramePr>
        <p:xfrm>
          <a:off x="8002852" y="5791731"/>
          <a:ext cx="3589221" cy="259080"/>
        </p:xfrm>
        <a:graphic>
          <a:graphicData uri="http://schemas.openxmlformats.org/drawingml/2006/table">
            <a:tbl>
              <a:tblPr>
                <a:tableStyleId>{5C22544A-7EE6-4342-B048-85BDC9FD1C3A}</a:tableStyleId>
              </a:tblPr>
              <a:tblGrid>
                <a:gridCol w="2591127">
                  <a:extLst>
                    <a:ext uri="{9D8B030D-6E8A-4147-A177-3AD203B41FA5}">
                      <a16:colId xmlns:a16="http://schemas.microsoft.com/office/drawing/2014/main" val="306930943"/>
                    </a:ext>
                  </a:extLst>
                </a:gridCol>
                <a:gridCol w="998094">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Face-to-face</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6" name="Table 25">
            <a:extLst>
              <a:ext uri="{FF2B5EF4-FFF2-40B4-BE49-F238E27FC236}">
                <a16:creationId xmlns:a16="http://schemas.microsoft.com/office/drawing/2014/main" id="{0565EE48-E334-221D-64C8-E3169A97CF92}"/>
              </a:ext>
            </a:extLst>
          </p:cNvPr>
          <p:cNvGraphicFramePr>
            <a:graphicFrameLocks noGrp="1"/>
          </p:cNvGraphicFramePr>
          <p:nvPr>
            <p:extLst>
              <p:ext uri="{D42A27DB-BD31-4B8C-83A1-F6EECF244321}">
                <p14:modId xmlns:p14="http://schemas.microsoft.com/office/powerpoint/2010/main" val="1884344688"/>
              </p:ext>
            </p:extLst>
          </p:nvPr>
        </p:nvGraphicFramePr>
        <p:xfrm>
          <a:off x="8002852" y="6070715"/>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7" name="Table 26">
            <a:extLst>
              <a:ext uri="{FF2B5EF4-FFF2-40B4-BE49-F238E27FC236}">
                <a16:creationId xmlns:a16="http://schemas.microsoft.com/office/drawing/2014/main" id="{D9C80FAF-0790-4168-8966-C509626F92E1}"/>
              </a:ext>
            </a:extLst>
          </p:cNvPr>
          <p:cNvGraphicFramePr>
            <a:graphicFrameLocks noGrp="1"/>
          </p:cNvGraphicFramePr>
          <p:nvPr>
            <p:extLst>
              <p:ext uri="{D42A27DB-BD31-4B8C-83A1-F6EECF244321}">
                <p14:modId xmlns:p14="http://schemas.microsoft.com/office/powerpoint/2010/main" val="3582990962"/>
              </p:ext>
            </p:extLst>
          </p:nvPr>
        </p:nvGraphicFramePr>
        <p:xfrm>
          <a:off x="8041056" y="2734684"/>
          <a:ext cx="3589221" cy="259080"/>
        </p:xfrm>
        <a:graphic>
          <a:graphicData uri="http://schemas.openxmlformats.org/drawingml/2006/table">
            <a:tbl>
              <a:tblPr>
                <a:tableStyleId>{5C22544A-7EE6-4342-B048-85BDC9FD1C3A}</a:tableStyleId>
              </a:tblPr>
              <a:tblGrid>
                <a:gridCol w="1798269">
                  <a:extLst>
                    <a:ext uri="{9D8B030D-6E8A-4147-A177-3AD203B41FA5}">
                      <a16:colId xmlns:a16="http://schemas.microsoft.com/office/drawing/2014/main" val="306930943"/>
                    </a:ext>
                  </a:extLst>
                </a:gridCol>
                <a:gridCol w="1790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Social</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8" name="Table 27">
            <a:extLst>
              <a:ext uri="{FF2B5EF4-FFF2-40B4-BE49-F238E27FC236}">
                <a16:creationId xmlns:a16="http://schemas.microsoft.com/office/drawing/2014/main" id="{DE1337D1-4B48-37F4-7F14-60733564AE6F}"/>
              </a:ext>
            </a:extLst>
          </p:cNvPr>
          <p:cNvGraphicFramePr>
            <a:graphicFrameLocks noGrp="1"/>
          </p:cNvGraphicFramePr>
          <p:nvPr>
            <p:extLst>
              <p:ext uri="{D42A27DB-BD31-4B8C-83A1-F6EECF244321}">
                <p14:modId xmlns:p14="http://schemas.microsoft.com/office/powerpoint/2010/main" val="3474951819"/>
              </p:ext>
            </p:extLst>
          </p:nvPr>
        </p:nvGraphicFramePr>
        <p:xfrm>
          <a:off x="8041056" y="3013406"/>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sp>
        <p:nvSpPr>
          <p:cNvPr id="30" name="Rectangle: Rounded Corners 29">
            <a:extLst>
              <a:ext uri="{FF2B5EF4-FFF2-40B4-BE49-F238E27FC236}">
                <a16:creationId xmlns:a16="http://schemas.microsoft.com/office/drawing/2014/main" id="{3ABC5AFA-4B2B-D2BB-015B-7E38548FA907}"/>
              </a:ext>
            </a:extLst>
          </p:cNvPr>
          <p:cNvSpPr/>
          <p:nvPr/>
        </p:nvSpPr>
        <p:spPr>
          <a:xfrm>
            <a:off x="7582012"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1" name="Rectangle: Rounded Corners 30">
            <a:extLst>
              <a:ext uri="{FF2B5EF4-FFF2-40B4-BE49-F238E27FC236}">
                <a16:creationId xmlns:a16="http://schemas.microsoft.com/office/drawing/2014/main" id="{4D17EA1B-F85C-94FE-C6C6-48542D8AF0DA}"/>
              </a:ext>
            </a:extLst>
          </p:cNvPr>
          <p:cNvSpPr/>
          <p:nvPr/>
        </p:nvSpPr>
        <p:spPr>
          <a:xfrm>
            <a:off x="8627378"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2" name="Rectangle: Rounded Corners 31">
            <a:extLst>
              <a:ext uri="{FF2B5EF4-FFF2-40B4-BE49-F238E27FC236}">
                <a16:creationId xmlns:a16="http://schemas.microsoft.com/office/drawing/2014/main" id="{27C842E9-865A-7D2F-BF2A-16ED2E660AEA}"/>
              </a:ext>
            </a:extLst>
          </p:cNvPr>
          <p:cNvSpPr/>
          <p:nvPr/>
        </p:nvSpPr>
        <p:spPr>
          <a:xfrm>
            <a:off x="9672744"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4" name="Rectangle: Rounded Corners 33">
            <a:extLst>
              <a:ext uri="{FF2B5EF4-FFF2-40B4-BE49-F238E27FC236}">
                <a16:creationId xmlns:a16="http://schemas.microsoft.com/office/drawing/2014/main" id="{3CF30620-7E5A-CDAB-DE9E-2841760964EF}"/>
              </a:ext>
            </a:extLst>
          </p:cNvPr>
          <p:cNvSpPr/>
          <p:nvPr/>
        </p:nvSpPr>
        <p:spPr>
          <a:xfrm>
            <a:off x="10718109"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Tree>
    <p:extLst>
      <p:ext uri="{BB962C8B-B14F-4D97-AF65-F5344CB8AC3E}">
        <p14:creationId xmlns:p14="http://schemas.microsoft.com/office/powerpoint/2010/main" val="111636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Rounded Corners 32">
            <a:extLst>
              <a:ext uri="{FF2B5EF4-FFF2-40B4-BE49-F238E27FC236}">
                <a16:creationId xmlns:a16="http://schemas.microsoft.com/office/drawing/2014/main" id="{C897DDDC-2531-425F-8BF8-B24029257CF6}"/>
              </a:ext>
            </a:extLst>
          </p:cNvPr>
          <p:cNvSpPr/>
          <p:nvPr/>
        </p:nvSpPr>
        <p:spPr>
          <a:xfrm>
            <a:off x="3400550"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41" name="TextBox 40">
            <a:extLst>
              <a:ext uri="{FF2B5EF4-FFF2-40B4-BE49-F238E27FC236}">
                <a16:creationId xmlns:a16="http://schemas.microsoft.com/office/drawing/2014/main" id="{95E5C1D2-DB5F-4E4D-A10B-6A310F56165C}"/>
              </a:ext>
            </a:extLst>
          </p:cNvPr>
          <p:cNvSpPr txBox="1"/>
          <p:nvPr/>
        </p:nvSpPr>
        <p:spPr>
          <a:xfrm>
            <a:off x="208028" y="5117568"/>
            <a:ext cx="2844669"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PERSONALITY </a:t>
            </a:r>
            <a:r>
              <a:rPr lang="en-US" sz="1600" spc="100" dirty="0">
                <a:solidFill>
                  <a:schemeClr val="tx1">
                    <a:lumMod val="75000"/>
                    <a:lumOff val="25000"/>
                  </a:schemeClr>
                </a:solidFill>
                <a:latin typeface="Open Sans" panose="020B0606030504020204" pitchFamily="34" charset="0"/>
              </a:rPr>
              <a:t>(slider)</a:t>
            </a:r>
            <a:endParaRPr lang="en-US" sz="1600" b="1" spc="100" dirty="0">
              <a:solidFill>
                <a:schemeClr val="tx1">
                  <a:lumMod val="75000"/>
                  <a:lumOff val="25000"/>
                </a:schemeClr>
              </a:solidFill>
              <a:latin typeface="Open Sans" panose="020B0606030504020204" pitchFamily="34" charset="0"/>
            </a:endParaRPr>
          </a:p>
        </p:txBody>
      </p:sp>
      <p:sp>
        <p:nvSpPr>
          <p:cNvPr id="45" name="TextBox 44">
            <a:extLst>
              <a:ext uri="{FF2B5EF4-FFF2-40B4-BE49-F238E27FC236}">
                <a16:creationId xmlns:a16="http://schemas.microsoft.com/office/drawing/2014/main" id="{272FD29B-257D-4C72-979E-AC4DF45AEE99}"/>
              </a:ext>
            </a:extLst>
          </p:cNvPr>
          <p:cNvSpPr txBox="1"/>
          <p:nvPr/>
        </p:nvSpPr>
        <p:spPr>
          <a:xfrm>
            <a:off x="3237634" y="236128"/>
            <a:ext cx="5111288" cy="523220"/>
          </a:xfrm>
          <a:prstGeom prst="rect">
            <a:avLst/>
          </a:prstGeom>
          <a:noFill/>
        </p:spPr>
        <p:txBody>
          <a:bodyPr wrap="square" rtlCol="0">
            <a:spAutoFit/>
          </a:bodyPr>
          <a:lstStyle/>
          <a:p>
            <a:r>
              <a:rPr lang="en-US" sz="2800" b="1" spc="100" dirty="0">
                <a:solidFill>
                  <a:schemeClr val="tx1">
                    <a:lumMod val="75000"/>
                    <a:lumOff val="25000"/>
                  </a:schemeClr>
                </a:solidFill>
                <a:latin typeface="Open Sans" panose="020B0606030504020204" pitchFamily="34" charset="0"/>
              </a:rPr>
              <a:t>PERSONA TITLE</a:t>
            </a:r>
          </a:p>
        </p:txBody>
      </p:sp>
      <p:sp>
        <p:nvSpPr>
          <p:cNvPr id="46" name="TextBox 45">
            <a:extLst>
              <a:ext uri="{FF2B5EF4-FFF2-40B4-BE49-F238E27FC236}">
                <a16:creationId xmlns:a16="http://schemas.microsoft.com/office/drawing/2014/main" id="{C2B5AF43-6737-41D7-8DA4-15217121B6A5}"/>
              </a:ext>
            </a:extLst>
          </p:cNvPr>
          <p:cNvSpPr txBox="1"/>
          <p:nvPr/>
        </p:nvSpPr>
        <p:spPr>
          <a:xfrm>
            <a:off x="208028" y="3019586"/>
            <a:ext cx="2916835" cy="523220"/>
          </a:xfrm>
          <a:prstGeom prst="rect">
            <a:avLst/>
          </a:prstGeom>
          <a:noFill/>
        </p:spPr>
        <p:txBody>
          <a:bodyPr wrap="square" rtlCol="0">
            <a:spAutoFit/>
          </a:bodyPr>
          <a:lstStyle/>
          <a:p>
            <a:pPr algn="ctr"/>
            <a:r>
              <a:rPr lang="en-US" sz="1400" dirty="0">
                <a:solidFill>
                  <a:schemeClr val="tx1">
                    <a:lumMod val="75000"/>
                    <a:lumOff val="25000"/>
                  </a:schemeClr>
                </a:solidFill>
                <a:latin typeface="Open Sans" panose="020B0606030504020204" pitchFamily="34" charset="0"/>
              </a:rPr>
              <a:t>“A quotation that captures the persona’s personality”</a:t>
            </a:r>
          </a:p>
        </p:txBody>
      </p:sp>
      <p:pic>
        <p:nvPicPr>
          <p:cNvPr id="47" name="Picture 46">
            <a:extLst>
              <a:ext uri="{FF2B5EF4-FFF2-40B4-BE49-F238E27FC236}">
                <a16:creationId xmlns:a16="http://schemas.microsoft.com/office/drawing/2014/main" id="{FB910178-9DCC-4266-91B3-466D57BC3E12}"/>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l="8042" t="5392" r="7935" b="49241"/>
          <a:stretch/>
        </p:blipFill>
        <p:spPr>
          <a:xfrm>
            <a:off x="404492" y="247753"/>
            <a:ext cx="2660532" cy="2771833"/>
          </a:xfrm>
          <a:prstGeom prst="rect">
            <a:avLst/>
          </a:prstGeom>
        </p:spPr>
      </p:pic>
      <p:sp>
        <p:nvSpPr>
          <p:cNvPr id="54" name="Rectangle 53">
            <a:extLst>
              <a:ext uri="{FF2B5EF4-FFF2-40B4-BE49-F238E27FC236}">
                <a16:creationId xmlns:a16="http://schemas.microsoft.com/office/drawing/2014/main" id="{41C7E378-27DB-4F10-BF35-9E0FA0D45F63}"/>
              </a:ext>
            </a:extLst>
          </p:cNvPr>
          <p:cNvSpPr/>
          <p:nvPr/>
        </p:nvSpPr>
        <p:spPr>
          <a:xfrm>
            <a:off x="3400550" y="1682788"/>
            <a:ext cx="3800102" cy="738664"/>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 task to be completed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 life goal to be reached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An experience to be had</a:t>
            </a:r>
          </a:p>
        </p:txBody>
      </p:sp>
      <p:sp>
        <p:nvSpPr>
          <p:cNvPr id="55" name="TextBox 54">
            <a:extLst>
              <a:ext uri="{FF2B5EF4-FFF2-40B4-BE49-F238E27FC236}">
                <a16:creationId xmlns:a16="http://schemas.microsoft.com/office/drawing/2014/main" id="{DE7D75E4-5E14-48D4-BE42-4780E072DFA8}"/>
              </a:ext>
            </a:extLst>
          </p:cNvPr>
          <p:cNvSpPr txBox="1"/>
          <p:nvPr/>
        </p:nvSpPr>
        <p:spPr>
          <a:xfrm>
            <a:off x="3376755" y="1299982"/>
            <a:ext cx="3704253" cy="338554"/>
          </a:xfrm>
          <a:prstGeom prst="rect">
            <a:avLst/>
          </a:prstGeom>
          <a:noFill/>
        </p:spPr>
        <p:txBody>
          <a:bodyPr wrap="square" rtlCol="0" anchor="b">
            <a:spAutoFit/>
          </a:bodyPr>
          <a:lstStyle>
            <a:defPPr>
              <a:defRPr lang="en-US"/>
            </a:defPPr>
            <a:lvl1pPr>
              <a:defRPr sz="1600" b="1" spc="100">
                <a:solidFill>
                  <a:schemeClr val="tx1">
                    <a:lumMod val="75000"/>
                    <a:lumOff val="25000"/>
                  </a:schemeClr>
                </a:solidFill>
                <a:latin typeface="Open Sans" panose="020B0606030504020204" pitchFamily="34" charset="0"/>
              </a:defRPr>
            </a:lvl1pPr>
          </a:lstStyle>
          <a:p>
            <a:r>
              <a:rPr lang="en-US" dirty="0"/>
              <a:t>GOALS</a:t>
            </a:r>
          </a:p>
        </p:txBody>
      </p:sp>
      <p:sp>
        <p:nvSpPr>
          <p:cNvPr id="16" name="TextBox 15">
            <a:extLst>
              <a:ext uri="{FF2B5EF4-FFF2-40B4-BE49-F238E27FC236}">
                <a16:creationId xmlns:a16="http://schemas.microsoft.com/office/drawing/2014/main" id="{723E2B8B-F9EF-1E92-4024-424E5D8355E9}"/>
              </a:ext>
            </a:extLst>
          </p:cNvPr>
          <p:cNvSpPr txBox="1"/>
          <p:nvPr/>
        </p:nvSpPr>
        <p:spPr>
          <a:xfrm>
            <a:off x="7926026" y="1253690"/>
            <a:ext cx="3704253"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MOTIVATION </a:t>
            </a:r>
            <a:r>
              <a:rPr lang="en-US" sz="1600" spc="100" dirty="0">
                <a:solidFill>
                  <a:schemeClr val="tx1">
                    <a:lumMod val="75000"/>
                    <a:lumOff val="25000"/>
                  </a:schemeClr>
                </a:solidFill>
                <a:latin typeface="Open Sans" panose="020B0606030504020204" pitchFamily="34" charset="0"/>
              </a:rPr>
              <a:t>(slider)</a:t>
            </a:r>
          </a:p>
        </p:txBody>
      </p:sp>
      <p:sp>
        <p:nvSpPr>
          <p:cNvPr id="40" name="Rectangle 39">
            <a:extLst>
              <a:ext uri="{FF2B5EF4-FFF2-40B4-BE49-F238E27FC236}">
                <a16:creationId xmlns:a16="http://schemas.microsoft.com/office/drawing/2014/main" id="{B1F70B1B-CFD0-D583-4D8C-A661340A2278}"/>
              </a:ext>
            </a:extLst>
          </p:cNvPr>
          <p:cNvSpPr/>
          <p:nvPr/>
        </p:nvSpPr>
        <p:spPr>
          <a:xfrm>
            <a:off x="3390925" y="2954182"/>
            <a:ext cx="3800102" cy="954107"/>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Challenges to avoid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Obstacles that prevent them from achieving their goals</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Problems with current solutions</a:t>
            </a:r>
          </a:p>
        </p:txBody>
      </p:sp>
      <p:sp>
        <p:nvSpPr>
          <p:cNvPr id="44" name="TextBox 43">
            <a:extLst>
              <a:ext uri="{FF2B5EF4-FFF2-40B4-BE49-F238E27FC236}">
                <a16:creationId xmlns:a16="http://schemas.microsoft.com/office/drawing/2014/main" id="{9609FC8D-F46C-D2DA-79D6-201D4AA1DA02}"/>
              </a:ext>
            </a:extLst>
          </p:cNvPr>
          <p:cNvSpPr txBox="1"/>
          <p:nvPr/>
        </p:nvSpPr>
        <p:spPr>
          <a:xfrm>
            <a:off x="3367130" y="2571376"/>
            <a:ext cx="3704253" cy="338554"/>
          </a:xfrm>
          <a:prstGeom prst="rect">
            <a:avLst/>
          </a:prstGeom>
          <a:noFill/>
        </p:spPr>
        <p:txBody>
          <a:bodyPr wrap="square" rtlCol="0" anchor="b">
            <a:spAutoFit/>
          </a:bodyPr>
          <a:lstStyle>
            <a:defPPr>
              <a:defRPr lang="en-US"/>
            </a:defPPr>
            <a:lvl1pPr>
              <a:defRPr sz="1600" b="1" spc="100">
                <a:solidFill>
                  <a:schemeClr val="tx1">
                    <a:lumMod val="75000"/>
                    <a:lumOff val="25000"/>
                  </a:schemeClr>
                </a:solidFill>
                <a:latin typeface="Open Sans" panose="020B0606030504020204" pitchFamily="34" charset="0"/>
              </a:defRPr>
            </a:lvl1pPr>
          </a:lstStyle>
          <a:p>
            <a:r>
              <a:rPr lang="en-US" dirty="0"/>
              <a:t>FRUSTRATIONS</a:t>
            </a:r>
          </a:p>
        </p:txBody>
      </p:sp>
      <p:sp>
        <p:nvSpPr>
          <p:cNvPr id="65" name="TextBox 64">
            <a:extLst>
              <a:ext uri="{FF2B5EF4-FFF2-40B4-BE49-F238E27FC236}">
                <a16:creationId xmlns:a16="http://schemas.microsoft.com/office/drawing/2014/main" id="{81A1CB8F-8847-B73B-7C06-41D8084B1BE7}"/>
              </a:ext>
            </a:extLst>
          </p:cNvPr>
          <p:cNvSpPr txBox="1"/>
          <p:nvPr/>
        </p:nvSpPr>
        <p:spPr>
          <a:xfrm>
            <a:off x="7926026" y="3739012"/>
            <a:ext cx="3704253"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PREFERRED CHANNELS </a:t>
            </a:r>
            <a:r>
              <a:rPr lang="en-US" sz="1600" spc="100" dirty="0">
                <a:solidFill>
                  <a:schemeClr val="tx1">
                    <a:lumMod val="75000"/>
                    <a:lumOff val="25000"/>
                  </a:schemeClr>
                </a:solidFill>
                <a:latin typeface="Open Sans" panose="020B0606030504020204" pitchFamily="34" charset="0"/>
              </a:rPr>
              <a:t>(slider)</a:t>
            </a:r>
            <a:endParaRPr lang="en-US" sz="1600" b="1" spc="100" dirty="0">
              <a:solidFill>
                <a:schemeClr val="tx1">
                  <a:lumMod val="75000"/>
                  <a:lumOff val="25000"/>
                </a:schemeClr>
              </a:solidFill>
              <a:latin typeface="Open Sans" panose="020B0606030504020204" pitchFamily="34" charset="0"/>
            </a:endParaRPr>
          </a:p>
        </p:txBody>
      </p:sp>
      <p:graphicFrame>
        <p:nvGraphicFramePr>
          <p:cNvPr id="79" name="Table 78">
            <a:extLst>
              <a:ext uri="{FF2B5EF4-FFF2-40B4-BE49-F238E27FC236}">
                <a16:creationId xmlns:a16="http://schemas.microsoft.com/office/drawing/2014/main" id="{F1CFF937-9578-CA4F-4248-D5C8C39441B1}"/>
              </a:ext>
            </a:extLst>
          </p:cNvPr>
          <p:cNvGraphicFramePr>
            <a:graphicFrameLocks noGrp="1"/>
          </p:cNvGraphicFramePr>
          <p:nvPr/>
        </p:nvGraphicFramePr>
        <p:xfrm>
          <a:off x="266630" y="3640349"/>
          <a:ext cx="2778720" cy="1295400"/>
        </p:xfrm>
        <a:graphic>
          <a:graphicData uri="http://schemas.openxmlformats.org/drawingml/2006/table">
            <a:tbl>
              <a:tblPr>
                <a:tableStyleId>{5C22544A-7EE6-4342-B048-85BDC9FD1C3A}</a:tableStyleId>
              </a:tblPr>
              <a:tblGrid>
                <a:gridCol w="1098916">
                  <a:extLst>
                    <a:ext uri="{9D8B030D-6E8A-4147-A177-3AD203B41FA5}">
                      <a16:colId xmlns:a16="http://schemas.microsoft.com/office/drawing/2014/main" val="2840263890"/>
                    </a:ext>
                  </a:extLst>
                </a:gridCol>
                <a:gridCol w="1679804">
                  <a:extLst>
                    <a:ext uri="{9D8B030D-6E8A-4147-A177-3AD203B41FA5}">
                      <a16:colId xmlns:a16="http://schemas.microsoft.com/office/drawing/2014/main" val="3409943251"/>
                    </a:ext>
                  </a:extLst>
                </a:gridCol>
              </a:tblGrid>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Age:</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1-100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Work:</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Job Title</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81214942"/>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Family:</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Married, kids, </a:t>
                      </a:r>
                      <a:r>
                        <a:rPr lang="en-US" sz="1100" kern="1200" dirty="0" err="1">
                          <a:solidFill>
                            <a:schemeClr val="tx1">
                              <a:lumMod val="75000"/>
                              <a:lumOff val="25000"/>
                            </a:schemeClr>
                          </a:solidFill>
                          <a:latin typeface="Open Sans" panose="020B0606030504020204" pitchFamily="34" charset="0"/>
                          <a:ea typeface="+mn-ea"/>
                          <a:cs typeface="+mn-cs"/>
                        </a:rPr>
                        <a:t>etc</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94965560"/>
                  </a:ext>
                </a:extLst>
              </a:tr>
              <a:tr h="0">
                <a:tc>
                  <a:txBody>
                    <a:bodyPr/>
                    <a:lstStyle/>
                    <a:p>
                      <a:r>
                        <a:rPr lang="en-US" sz="1100" b="1" kern="1200" dirty="0">
                          <a:solidFill>
                            <a:schemeClr val="tx1">
                              <a:lumMod val="75000"/>
                              <a:lumOff val="25000"/>
                            </a:schemeClr>
                          </a:solidFill>
                          <a:latin typeface="Open Sans" panose="020B0606030504020204" pitchFamily="34" charset="0"/>
                          <a:ea typeface="+mn-ea"/>
                          <a:cs typeface="+mn-cs"/>
                        </a:rPr>
                        <a:t>Location:</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City, ST</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53957697"/>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Education:</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HS, Bachelors, MD, </a:t>
                      </a:r>
                      <a:r>
                        <a:rPr lang="en-US" sz="1100" kern="1200" dirty="0" err="1">
                          <a:solidFill>
                            <a:schemeClr val="tx1">
                              <a:lumMod val="75000"/>
                              <a:lumOff val="25000"/>
                            </a:schemeClr>
                          </a:solidFill>
                          <a:latin typeface="Open Sans" panose="020B0606030504020204" pitchFamily="34" charset="0"/>
                          <a:ea typeface="+mn-ea"/>
                          <a:cs typeface="+mn-cs"/>
                        </a:rPr>
                        <a:t>etc</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6297963"/>
                  </a:ext>
                </a:extLst>
              </a:tr>
            </a:tbl>
          </a:graphicData>
        </a:graphic>
      </p:graphicFrame>
      <p:sp>
        <p:nvSpPr>
          <p:cNvPr id="81" name="Rectangle: Rounded Corners 80">
            <a:extLst>
              <a:ext uri="{FF2B5EF4-FFF2-40B4-BE49-F238E27FC236}">
                <a16:creationId xmlns:a16="http://schemas.microsoft.com/office/drawing/2014/main" id="{72A5DBF2-C5D8-BC2B-78B0-AC9F89E5D788}"/>
              </a:ext>
            </a:extLst>
          </p:cNvPr>
          <p:cNvSpPr/>
          <p:nvPr/>
        </p:nvSpPr>
        <p:spPr>
          <a:xfrm>
            <a:off x="4445916"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2" name="Rectangle: Rounded Corners 81">
            <a:extLst>
              <a:ext uri="{FF2B5EF4-FFF2-40B4-BE49-F238E27FC236}">
                <a16:creationId xmlns:a16="http://schemas.microsoft.com/office/drawing/2014/main" id="{14F66F7E-FA50-0983-F91E-8922F229D6A7}"/>
              </a:ext>
            </a:extLst>
          </p:cNvPr>
          <p:cNvSpPr/>
          <p:nvPr/>
        </p:nvSpPr>
        <p:spPr>
          <a:xfrm>
            <a:off x="5491282"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3" name="Rectangle: Rounded Corners 82">
            <a:extLst>
              <a:ext uri="{FF2B5EF4-FFF2-40B4-BE49-F238E27FC236}">
                <a16:creationId xmlns:a16="http://schemas.microsoft.com/office/drawing/2014/main" id="{25692479-60C5-8F6A-B3FF-6E9CC8A93FC9}"/>
              </a:ext>
            </a:extLst>
          </p:cNvPr>
          <p:cNvSpPr/>
          <p:nvPr/>
        </p:nvSpPr>
        <p:spPr>
          <a:xfrm>
            <a:off x="6536647"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4" name="Rectangle 83">
            <a:extLst>
              <a:ext uri="{FF2B5EF4-FFF2-40B4-BE49-F238E27FC236}">
                <a16:creationId xmlns:a16="http://schemas.microsoft.com/office/drawing/2014/main" id="{63EA72B9-50B5-49A7-10A3-F73F5D063171}"/>
              </a:ext>
            </a:extLst>
          </p:cNvPr>
          <p:cNvSpPr/>
          <p:nvPr/>
        </p:nvSpPr>
        <p:spPr>
          <a:xfrm>
            <a:off x="3367130" y="4105275"/>
            <a:ext cx="4314116" cy="2516032"/>
          </a:xfrm>
          <a:prstGeom prst="rect">
            <a:avLst/>
          </a:prstGeom>
          <a:solidFill>
            <a:srgbClr val="EFEFEF"/>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600" b="1" spc="100" dirty="0">
                <a:solidFill>
                  <a:schemeClr val="tx1">
                    <a:lumMod val="75000"/>
                    <a:lumOff val="25000"/>
                  </a:schemeClr>
                </a:solidFill>
                <a:latin typeface="Open Sans" panose="020B0606030504020204" pitchFamily="34" charset="0"/>
              </a:rPr>
              <a:t>BIOGRAPHY</a:t>
            </a:r>
          </a:p>
          <a:p>
            <a:r>
              <a:rPr lang="en-US" sz="1400" dirty="0">
                <a:solidFill>
                  <a:schemeClr val="tx1">
                    <a:lumMod val="75000"/>
                    <a:lumOff val="25000"/>
                  </a:schemeClr>
                </a:solidFill>
                <a:latin typeface="Open Sans" panose="020B0606030504020204" pitchFamily="34" charset="0"/>
              </a:rPr>
              <a:t>Description of the user’s journey. What have they experienced that makes them have the unmet need that you can fulfill? Highlight factors of the personal and professional life that make them an ideal customer for you.</a:t>
            </a:r>
          </a:p>
          <a:p>
            <a:endParaRPr lang="en-US" sz="1400" dirty="0">
              <a:solidFill>
                <a:schemeClr val="tx1">
                  <a:lumMod val="75000"/>
                  <a:lumOff val="25000"/>
                </a:schemeClr>
              </a:solidFill>
              <a:latin typeface="Open Sans" panose="020B0606030504020204" pitchFamily="34" charset="0"/>
            </a:endParaRPr>
          </a:p>
          <a:p>
            <a:r>
              <a:rPr lang="en-US" sz="1400" dirty="0">
                <a:solidFill>
                  <a:schemeClr val="tx1">
                    <a:lumMod val="75000"/>
                    <a:lumOff val="25000"/>
                  </a:schemeClr>
                </a:solidFill>
                <a:latin typeface="Open Sans" panose="020B0606030504020204" pitchFamily="34" charset="0"/>
              </a:rPr>
              <a:t>Feel free to include anything you think is pertinent that is not included in other sections of the persona template.</a:t>
            </a:r>
          </a:p>
        </p:txBody>
      </p:sp>
      <p:graphicFrame>
        <p:nvGraphicFramePr>
          <p:cNvPr id="87" name="Table 86">
            <a:extLst>
              <a:ext uri="{FF2B5EF4-FFF2-40B4-BE49-F238E27FC236}">
                <a16:creationId xmlns:a16="http://schemas.microsoft.com/office/drawing/2014/main" id="{2BCDA79E-3C58-E0A1-9005-FDA0F456651A}"/>
              </a:ext>
            </a:extLst>
          </p:cNvPr>
          <p:cNvGraphicFramePr>
            <a:graphicFrameLocks noGrp="1"/>
          </p:cNvGraphicFramePr>
          <p:nvPr/>
        </p:nvGraphicFramePr>
        <p:xfrm>
          <a:off x="273977" y="5533841"/>
          <a:ext cx="2778720" cy="259080"/>
        </p:xfrm>
        <a:graphic>
          <a:graphicData uri="http://schemas.openxmlformats.org/drawingml/2006/table">
            <a:tbl>
              <a:tblPr>
                <a:tableStyleId>{5C22544A-7EE6-4342-B048-85BDC9FD1C3A}</a:tableStyleId>
              </a:tblPr>
              <a:tblGrid>
                <a:gridCol w="1520154">
                  <a:extLst>
                    <a:ext uri="{9D8B030D-6E8A-4147-A177-3AD203B41FA5}">
                      <a16:colId xmlns:a16="http://schemas.microsoft.com/office/drawing/2014/main" val="2840263890"/>
                    </a:ext>
                  </a:extLst>
                </a:gridCol>
                <a:gridCol w="12585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Introvert</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Extrovert</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4" name="Table 3">
            <a:extLst>
              <a:ext uri="{FF2B5EF4-FFF2-40B4-BE49-F238E27FC236}">
                <a16:creationId xmlns:a16="http://schemas.microsoft.com/office/drawing/2014/main" id="{F07928C2-D840-78A0-8B8A-215A13331850}"/>
              </a:ext>
            </a:extLst>
          </p:cNvPr>
          <p:cNvGraphicFramePr>
            <a:graphicFrameLocks noGrp="1"/>
          </p:cNvGraphicFramePr>
          <p:nvPr/>
        </p:nvGraphicFramePr>
        <p:xfrm>
          <a:off x="273977" y="5816946"/>
          <a:ext cx="2778720" cy="259080"/>
        </p:xfrm>
        <a:graphic>
          <a:graphicData uri="http://schemas.openxmlformats.org/drawingml/2006/table">
            <a:tbl>
              <a:tblPr>
                <a:tableStyleId>{5C22544A-7EE6-4342-B048-85BDC9FD1C3A}</a:tableStyleId>
              </a:tblPr>
              <a:tblGrid>
                <a:gridCol w="930778">
                  <a:extLst>
                    <a:ext uri="{9D8B030D-6E8A-4147-A177-3AD203B41FA5}">
                      <a16:colId xmlns:a16="http://schemas.microsoft.com/office/drawing/2014/main" val="306930943"/>
                    </a:ext>
                  </a:extLst>
                </a:gridCol>
                <a:gridCol w="184794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Thinking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Feeling</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5" name="Table 4">
            <a:extLst>
              <a:ext uri="{FF2B5EF4-FFF2-40B4-BE49-F238E27FC236}">
                <a16:creationId xmlns:a16="http://schemas.microsoft.com/office/drawing/2014/main" id="{CEB784F5-1259-076F-19CE-2FF1E922FFF2}"/>
              </a:ext>
            </a:extLst>
          </p:cNvPr>
          <p:cNvGraphicFramePr>
            <a:graphicFrameLocks noGrp="1"/>
          </p:cNvGraphicFramePr>
          <p:nvPr/>
        </p:nvGraphicFramePr>
        <p:xfrm>
          <a:off x="273977" y="6085198"/>
          <a:ext cx="2778720" cy="259080"/>
        </p:xfrm>
        <a:graphic>
          <a:graphicData uri="http://schemas.openxmlformats.org/drawingml/2006/table">
            <a:tbl>
              <a:tblPr>
                <a:tableStyleId>{5C22544A-7EE6-4342-B048-85BDC9FD1C3A}</a:tableStyleId>
              </a:tblPr>
              <a:tblGrid>
                <a:gridCol w="1875513">
                  <a:extLst>
                    <a:ext uri="{9D8B030D-6E8A-4147-A177-3AD203B41FA5}">
                      <a16:colId xmlns:a16="http://schemas.microsoft.com/office/drawing/2014/main" val="306930943"/>
                    </a:ext>
                  </a:extLst>
                </a:gridCol>
                <a:gridCol w="903207">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Sensing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Intuition</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6" name="Table 5">
            <a:extLst>
              <a:ext uri="{FF2B5EF4-FFF2-40B4-BE49-F238E27FC236}">
                <a16:creationId xmlns:a16="http://schemas.microsoft.com/office/drawing/2014/main" id="{080AF447-7587-48D1-44CE-B96ACC004883}"/>
              </a:ext>
            </a:extLst>
          </p:cNvPr>
          <p:cNvGraphicFramePr>
            <a:graphicFrameLocks noGrp="1"/>
          </p:cNvGraphicFramePr>
          <p:nvPr/>
        </p:nvGraphicFramePr>
        <p:xfrm>
          <a:off x="273977" y="6363934"/>
          <a:ext cx="2778720" cy="259080"/>
        </p:xfrm>
        <a:graphic>
          <a:graphicData uri="http://schemas.openxmlformats.org/drawingml/2006/table">
            <a:tbl>
              <a:tblPr>
                <a:tableStyleId>{5C22544A-7EE6-4342-B048-85BDC9FD1C3A}</a:tableStyleId>
              </a:tblPr>
              <a:tblGrid>
                <a:gridCol w="852772">
                  <a:extLst>
                    <a:ext uri="{9D8B030D-6E8A-4147-A177-3AD203B41FA5}">
                      <a16:colId xmlns:a16="http://schemas.microsoft.com/office/drawing/2014/main" val="306930943"/>
                    </a:ext>
                  </a:extLst>
                </a:gridCol>
                <a:gridCol w="1925948">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Judging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Perceiving</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7" name="Table 6">
            <a:extLst>
              <a:ext uri="{FF2B5EF4-FFF2-40B4-BE49-F238E27FC236}">
                <a16:creationId xmlns:a16="http://schemas.microsoft.com/office/drawing/2014/main" id="{5F2CF863-1D7F-8AB6-FE51-F59B1F57C1E4}"/>
              </a:ext>
            </a:extLst>
          </p:cNvPr>
          <p:cNvGraphicFramePr>
            <a:graphicFrameLocks noGrp="1"/>
          </p:cNvGraphicFramePr>
          <p:nvPr/>
        </p:nvGraphicFramePr>
        <p:xfrm>
          <a:off x="8041056" y="1619796"/>
          <a:ext cx="3589221" cy="259080"/>
        </p:xfrm>
        <a:graphic>
          <a:graphicData uri="http://schemas.openxmlformats.org/drawingml/2006/table">
            <a:tbl>
              <a:tblPr>
                <a:tableStyleId>{5C22544A-7EE6-4342-B048-85BDC9FD1C3A}</a:tableStyleId>
              </a:tblPr>
              <a:tblGrid>
                <a:gridCol w="1963555">
                  <a:extLst>
                    <a:ext uri="{9D8B030D-6E8A-4147-A177-3AD203B41FA5}">
                      <a16:colId xmlns:a16="http://schemas.microsoft.com/office/drawing/2014/main" val="2840263890"/>
                    </a:ext>
                  </a:extLst>
                </a:gridCol>
                <a:gridCol w="16256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Incentive</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8" name="Table 7">
            <a:extLst>
              <a:ext uri="{FF2B5EF4-FFF2-40B4-BE49-F238E27FC236}">
                <a16:creationId xmlns:a16="http://schemas.microsoft.com/office/drawing/2014/main" id="{B2E43F5D-28E7-864F-FEBD-7456B68AE62F}"/>
              </a:ext>
            </a:extLst>
          </p:cNvPr>
          <p:cNvGraphicFramePr>
            <a:graphicFrameLocks noGrp="1"/>
          </p:cNvGraphicFramePr>
          <p:nvPr/>
        </p:nvGraphicFramePr>
        <p:xfrm>
          <a:off x="8041056" y="1898518"/>
          <a:ext cx="3589221" cy="259080"/>
        </p:xfrm>
        <a:graphic>
          <a:graphicData uri="http://schemas.openxmlformats.org/drawingml/2006/table">
            <a:tbl>
              <a:tblPr>
                <a:tableStyleId>{5C22544A-7EE6-4342-B048-85BDC9FD1C3A}</a:tableStyleId>
              </a:tblPr>
              <a:tblGrid>
                <a:gridCol w="1202269">
                  <a:extLst>
                    <a:ext uri="{9D8B030D-6E8A-4147-A177-3AD203B41FA5}">
                      <a16:colId xmlns:a16="http://schemas.microsoft.com/office/drawing/2014/main" val="306930943"/>
                    </a:ext>
                  </a:extLst>
                </a:gridCol>
                <a:gridCol w="2386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Fear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9" name="Table 8">
            <a:extLst>
              <a:ext uri="{FF2B5EF4-FFF2-40B4-BE49-F238E27FC236}">
                <a16:creationId xmlns:a16="http://schemas.microsoft.com/office/drawing/2014/main" id="{2178E35B-3042-5A82-F7C3-4BAB706646F4}"/>
              </a:ext>
            </a:extLst>
          </p:cNvPr>
          <p:cNvGraphicFramePr>
            <a:graphicFrameLocks noGrp="1"/>
          </p:cNvGraphicFramePr>
          <p:nvPr/>
        </p:nvGraphicFramePr>
        <p:xfrm>
          <a:off x="8041056" y="2177240"/>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Growth</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10" name="Table 9">
            <a:extLst>
              <a:ext uri="{FF2B5EF4-FFF2-40B4-BE49-F238E27FC236}">
                <a16:creationId xmlns:a16="http://schemas.microsoft.com/office/drawing/2014/main" id="{4F9D3BB3-E720-8729-9BE9-B612A0E8B30C}"/>
              </a:ext>
            </a:extLst>
          </p:cNvPr>
          <p:cNvGraphicFramePr>
            <a:graphicFrameLocks noGrp="1"/>
          </p:cNvGraphicFramePr>
          <p:nvPr/>
        </p:nvGraphicFramePr>
        <p:xfrm>
          <a:off x="8041056" y="3292127"/>
          <a:ext cx="3589221" cy="259080"/>
        </p:xfrm>
        <a:graphic>
          <a:graphicData uri="http://schemas.openxmlformats.org/drawingml/2006/table">
            <a:tbl>
              <a:tblPr>
                <a:tableStyleId>{5C22544A-7EE6-4342-B048-85BDC9FD1C3A}</a:tableStyleId>
              </a:tblPr>
              <a:tblGrid>
                <a:gridCol w="1622057">
                  <a:extLst>
                    <a:ext uri="{9D8B030D-6E8A-4147-A177-3AD203B41FA5}">
                      <a16:colId xmlns:a16="http://schemas.microsoft.com/office/drawing/2014/main" val="306930943"/>
                    </a:ext>
                  </a:extLst>
                </a:gridCol>
                <a:gridCol w="1967164">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15" name="Table 14">
            <a:extLst>
              <a:ext uri="{FF2B5EF4-FFF2-40B4-BE49-F238E27FC236}">
                <a16:creationId xmlns:a16="http://schemas.microsoft.com/office/drawing/2014/main" id="{2FD5F411-2535-F6C7-C1EC-102D9D004ABE}"/>
              </a:ext>
            </a:extLst>
          </p:cNvPr>
          <p:cNvGraphicFramePr>
            <a:graphicFrameLocks noGrp="1"/>
          </p:cNvGraphicFramePr>
          <p:nvPr/>
        </p:nvGraphicFramePr>
        <p:xfrm>
          <a:off x="8041056" y="2455962"/>
          <a:ext cx="3589221" cy="259080"/>
        </p:xfrm>
        <a:graphic>
          <a:graphicData uri="http://schemas.openxmlformats.org/drawingml/2006/table">
            <a:tbl>
              <a:tblPr>
                <a:tableStyleId>{5C22544A-7EE6-4342-B048-85BDC9FD1C3A}</a:tableStyleId>
              </a:tblPr>
              <a:tblGrid>
                <a:gridCol w="1563857">
                  <a:extLst>
                    <a:ext uri="{9D8B030D-6E8A-4147-A177-3AD203B41FA5}">
                      <a16:colId xmlns:a16="http://schemas.microsoft.com/office/drawing/2014/main" val="306930943"/>
                    </a:ext>
                  </a:extLst>
                </a:gridCol>
                <a:gridCol w="2025364">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Power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18" name="Table 17">
            <a:extLst>
              <a:ext uri="{FF2B5EF4-FFF2-40B4-BE49-F238E27FC236}">
                <a16:creationId xmlns:a16="http://schemas.microsoft.com/office/drawing/2014/main" id="{7AA08B85-46F5-BB5D-7024-B4A483FA9BDE}"/>
              </a:ext>
            </a:extLst>
          </p:cNvPr>
          <p:cNvGraphicFramePr>
            <a:graphicFrameLocks noGrp="1"/>
          </p:cNvGraphicFramePr>
          <p:nvPr/>
        </p:nvGraphicFramePr>
        <p:xfrm>
          <a:off x="8002852" y="4117824"/>
          <a:ext cx="3589221" cy="259080"/>
        </p:xfrm>
        <a:graphic>
          <a:graphicData uri="http://schemas.openxmlformats.org/drawingml/2006/table">
            <a:tbl>
              <a:tblPr>
                <a:tableStyleId>{5C22544A-7EE6-4342-B048-85BDC9FD1C3A}</a:tableStyleId>
              </a:tblPr>
              <a:tblGrid>
                <a:gridCol w="1963555">
                  <a:extLst>
                    <a:ext uri="{9D8B030D-6E8A-4147-A177-3AD203B41FA5}">
                      <a16:colId xmlns:a16="http://schemas.microsoft.com/office/drawing/2014/main" val="2840263890"/>
                    </a:ext>
                  </a:extLst>
                </a:gridCol>
                <a:gridCol w="16256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Traditional Ads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19" name="Table 18">
            <a:extLst>
              <a:ext uri="{FF2B5EF4-FFF2-40B4-BE49-F238E27FC236}">
                <a16:creationId xmlns:a16="http://schemas.microsoft.com/office/drawing/2014/main" id="{7F1288A6-F146-4EA4-D22F-4E8C9BEB8006}"/>
              </a:ext>
            </a:extLst>
          </p:cNvPr>
          <p:cNvGraphicFramePr>
            <a:graphicFrameLocks noGrp="1"/>
          </p:cNvGraphicFramePr>
          <p:nvPr/>
        </p:nvGraphicFramePr>
        <p:xfrm>
          <a:off x="8002852" y="4396808"/>
          <a:ext cx="3589221" cy="259080"/>
        </p:xfrm>
        <a:graphic>
          <a:graphicData uri="http://schemas.openxmlformats.org/drawingml/2006/table">
            <a:tbl>
              <a:tblPr>
                <a:tableStyleId>{5C22544A-7EE6-4342-B048-85BDC9FD1C3A}</a:tableStyleId>
              </a:tblPr>
              <a:tblGrid>
                <a:gridCol w="1202269">
                  <a:extLst>
                    <a:ext uri="{9D8B030D-6E8A-4147-A177-3AD203B41FA5}">
                      <a16:colId xmlns:a16="http://schemas.microsoft.com/office/drawing/2014/main" val="306930943"/>
                    </a:ext>
                  </a:extLst>
                </a:gridCol>
                <a:gridCol w="2386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Social Media</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20" name="Table 19">
            <a:extLst>
              <a:ext uri="{FF2B5EF4-FFF2-40B4-BE49-F238E27FC236}">
                <a16:creationId xmlns:a16="http://schemas.microsoft.com/office/drawing/2014/main" id="{87AB0414-7F94-72CC-3F54-F0F5284D985A}"/>
              </a:ext>
            </a:extLst>
          </p:cNvPr>
          <p:cNvGraphicFramePr>
            <a:graphicFrameLocks noGrp="1"/>
          </p:cNvGraphicFramePr>
          <p:nvPr/>
        </p:nvGraphicFramePr>
        <p:xfrm>
          <a:off x="8002852" y="4675793"/>
          <a:ext cx="3589221" cy="259080"/>
        </p:xfrm>
        <a:graphic>
          <a:graphicData uri="http://schemas.openxmlformats.org/drawingml/2006/table">
            <a:tbl>
              <a:tblPr>
                <a:tableStyleId>{5C22544A-7EE6-4342-B048-85BDC9FD1C3A}</a:tableStyleId>
              </a:tblPr>
              <a:tblGrid>
                <a:gridCol w="2946136">
                  <a:extLst>
                    <a:ext uri="{9D8B030D-6E8A-4147-A177-3AD203B41FA5}">
                      <a16:colId xmlns:a16="http://schemas.microsoft.com/office/drawing/2014/main" val="306930943"/>
                    </a:ext>
                  </a:extLst>
                </a:gridCol>
                <a:gridCol w="643085">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Referrals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1" name="Table 20">
            <a:extLst>
              <a:ext uri="{FF2B5EF4-FFF2-40B4-BE49-F238E27FC236}">
                <a16:creationId xmlns:a16="http://schemas.microsoft.com/office/drawing/2014/main" id="{EE9428D0-4F27-39E2-3EB9-EE1F85CAF5ED}"/>
              </a:ext>
            </a:extLst>
          </p:cNvPr>
          <p:cNvGraphicFramePr>
            <a:graphicFrameLocks noGrp="1"/>
          </p:cNvGraphicFramePr>
          <p:nvPr/>
        </p:nvGraphicFramePr>
        <p:xfrm>
          <a:off x="8002852" y="6349700"/>
          <a:ext cx="3589221" cy="259080"/>
        </p:xfrm>
        <a:graphic>
          <a:graphicData uri="http://schemas.openxmlformats.org/drawingml/2006/table">
            <a:tbl>
              <a:tblPr>
                <a:tableStyleId>{5C22544A-7EE6-4342-B048-85BDC9FD1C3A}</a:tableStyleId>
              </a:tblPr>
              <a:tblGrid>
                <a:gridCol w="2100590">
                  <a:extLst>
                    <a:ext uri="{9D8B030D-6E8A-4147-A177-3AD203B41FA5}">
                      <a16:colId xmlns:a16="http://schemas.microsoft.com/office/drawing/2014/main" val="306930943"/>
                    </a:ext>
                  </a:extLst>
                </a:gridCol>
                <a:gridCol w="1488631">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22" name="Table 21">
            <a:extLst>
              <a:ext uri="{FF2B5EF4-FFF2-40B4-BE49-F238E27FC236}">
                <a16:creationId xmlns:a16="http://schemas.microsoft.com/office/drawing/2014/main" id="{AB94132C-E17C-C981-90E6-A121384A0173}"/>
              </a:ext>
            </a:extLst>
          </p:cNvPr>
          <p:cNvGraphicFramePr>
            <a:graphicFrameLocks noGrp="1"/>
          </p:cNvGraphicFramePr>
          <p:nvPr/>
        </p:nvGraphicFramePr>
        <p:xfrm>
          <a:off x="8002852" y="4954778"/>
          <a:ext cx="3589221" cy="259080"/>
        </p:xfrm>
        <a:graphic>
          <a:graphicData uri="http://schemas.openxmlformats.org/drawingml/2006/table">
            <a:tbl>
              <a:tblPr>
                <a:tableStyleId>{5C22544A-7EE6-4342-B048-85BDC9FD1C3A}</a:tableStyleId>
              </a:tblPr>
              <a:tblGrid>
                <a:gridCol w="2678386">
                  <a:extLst>
                    <a:ext uri="{9D8B030D-6E8A-4147-A177-3AD203B41FA5}">
                      <a16:colId xmlns:a16="http://schemas.microsoft.com/office/drawing/2014/main" val="306930943"/>
                    </a:ext>
                  </a:extLst>
                </a:gridCol>
                <a:gridCol w="910835">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Press/Print Media</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3" name="Table 22">
            <a:extLst>
              <a:ext uri="{FF2B5EF4-FFF2-40B4-BE49-F238E27FC236}">
                <a16:creationId xmlns:a16="http://schemas.microsoft.com/office/drawing/2014/main" id="{FEC5C6E5-B5CA-930A-9D17-AD8EB3E685CE}"/>
              </a:ext>
            </a:extLst>
          </p:cNvPr>
          <p:cNvGraphicFramePr>
            <a:graphicFrameLocks noGrp="1"/>
          </p:cNvGraphicFramePr>
          <p:nvPr/>
        </p:nvGraphicFramePr>
        <p:xfrm>
          <a:off x="8002852" y="5233763"/>
          <a:ext cx="3589221" cy="259080"/>
        </p:xfrm>
        <a:graphic>
          <a:graphicData uri="http://schemas.openxmlformats.org/drawingml/2006/table">
            <a:tbl>
              <a:tblPr>
                <a:tableStyleId>{5C22544A-7EE6-4342-B048-85BDC9FD1C3A}</a:tableStyleId>
              </a:tblPr>
              <a:tblGrid>
                <a:gridCol w="2862589">
                  <a:extLst>
                    <a:ext uri="{9D8B030D-6E8A-4147-A177-3AD203B41FA5}">
                      <a16:colId xmlns:a16="http://schemas.microsoft.com/office/drawing/2014/main" val="306930943"/>
                    </a:ext>
                  </a:extLst>
                </a:gridCol>
                <a:gridCol w="72663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Emails/</a:t>
                      </a:r>
                      <a:r>
                        <a:rPr lang="en-US" sz="1100" kern="1200" dirty="0" err="1">
                          <a:solidFill>
                            <a:schemeClr val="tx1">
                              <a:lumMod val="75000"/>
                              <a:lumOff val="25000"/>
                            </a:schemeClr>
                          </a:solidFill>
                          <a:latin typeface="Open Sans" panose="020B0606030504020204" pitchFamily="34" charset="0"/>
                          <a:ea typeface="+mn-ea"/>
                          <a:cs typeface="+mn-cs"/>
                        </a:rPr>
                        <a:t>Enewsletters</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4" name="Table 23">
            <a:extLst>
              <a:ext uri="{FF2B5EF4-FFF2-40B4-BE49-F238E27FC236}">
                <a16:creationId xmlns:a16="http://schemas.microsoft.com/office/drawing/2014/main" id="{833ABDB6-3EC7-37D7-DB2D-111AE85AD8F4}"/>
              </a:ext>
            </a:extLst>
          </p:cNvPr>
          <p:cNvGraphicFramePr>
            <a:graphicFrameLocks noGrp="1"/>
          </p:cNvGraphicFramePr>
          <p:nvPr/>
        </p:nvGraphicFramePr>
        <p:xfrm>
          <a:off x="8002852" y="5512747"/>
          <a:ext cx="3589221" cy="259080"/>
        </p:xfrm>
        <a:graphic>
          <a:graphicData uri="http://schemas.openxmlformats.org/drawingml/2006/table">
            <a:tbl>
              <a:tblPr>
                <a:tableStyleId>{5C22544A-7EE6-4342-B048-85BDC9FD1C3A}</a:tableStyleId>
              </a:tblPr>
              <a:tblGrid>
                <a:gridCol w="1610051">
                  <a:extLst>
                    <a:ext uri="{9D8B030D-6E8A-4147-A177-3AD203B41FA5}">
                      <a16:colId xmlns:a16="http://schemas.microsoft.com/office/drawing/2014/main" val="306930943"/>
                    </a:ext>
                  </a:extLst>
                </a:gridCol>
                <a:gridCol w="1979170">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Blogs/Podcasts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5" name="Table 24">
            <a:extLst>
              <a:ext uri="{FF2B5EF4-FFF2-40B4-BE49-F238E27FC236}">
                <a16:creationId xmlns:a16="http://schemas.microsoft.com/office/drawing/2014/main" id="{26755674-0395-5171-E6E9-923554985036}"/>
              </a:ext>
            </a:extLst>
          </p:cNvPr>
          <p:cNvGraphicFramePr>
            <a:graphicFrameLocks noGrp="1"/>
          </p:cNvGraphicFramePr>
          <p:nvPr/>
        </p:nvGraphicFramePr>
        <p:xfrm>
          <a:off x="8002852" y="5791731"/>
          <a:ext cx="3589221" cy="259080"/>
        </p:xfrm>
        <a:graphic>
          <a:graphicData uri="http://schemas.openxmlformats.org/drawingml/2006/table">
            <a:tbl>
              <a:tblPr>
                <a:tableStyleId>{5C22544A-7EE6-4342-B048-85BDC9FD1C3A}</a:tableStyleId>
              </a:tblPr>
              <a:tblGrid>
                <a:gridCol w="2591127">
                  <a:extLst>
                    <a:ext uri="{9D8B030D-6E8A-4147-A177-3AD203B41FA5}">
                      <a16:colId xmlns:a16="http://schemas.microsoft.com/office/drawing/2014/main" val="306930943"/>
                    </a:ext>
                  </a:extLst>
                </a:gridCol>
                <a:gridCol w="998094">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Face-to-face</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6" name="Table 25">
            <a:extLst>
              <a:ext uri="{FF2B5EF4-FFF2-40B4-BE49-F238E27FC236}">
                <a16:creationId xmlns:a16="http://schemas.microsoft.com/office/drawing/2014/main" id="{0565EE48-E334-221D-64C8-E3169A97CF92}"/>
              </a:ext>
            </a:extLst>
          </p:cNvPr>
          <p:cNvGraphicFramePr>
            <a:graphicFrameLocks noGrp="1"/>
          </p:cNvGraphicFramePr>
          <p:nvPr/>
        </p:nvGraphicFramePr>
        <p:xfrm>
          <a:off x="8002852" y="6070715"/>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7" name="Table 26">
            <a:extLst>
              <a:ext uri="{FF2B5EF4-FFF2-40B4-BE49-F238E27FC236}">
                <a16:creationId xmlns:a16="http://schemas.microsoft.com/office/drawing/2014/main" id="{D9C80FAF-0790-4168-8966-C509626F92E1}"/>
              </a:ext>
            </a:extLst>
          </p:cNvPr>
          <p:cNvGraphicFramePr>
            <a:graphicFrameLocks noGrp="1"/>
          </p:cNvGraphicFramePr>
          <p:nvPr/>
        </p:nvGraphicFramePr>
        <p:xfrm>
          <a:off x="8041056" y="2734684"/>
          <a:ext cx="3589221" cy="259080"/>
        </p:xfrm>
        <a:graphic>
          <a:graphicData uri="http://schemas.openxmlformats.org/drawingml/2006/table">
            <a:tbl>
              <a:tblPr>
                <a:tableStyleId>{5C22544A-7EE6-4342-B048-85BDC9FD1C3A}</a:tableStyleId>
              </a:tblPr>
              <a:tblGrid>
                <a:gridCol w="1798269">
                  <a:extLst>
                    <a:ext uri="{9D8B030D-6E8A-4147-A177-3AD203B41FA5}">
                      <a16:colId xmlns:a16="http://schemas.microsoft.com/office/drawing/2014/main" val="306930943"/>
                    </a:ext>
                  </a:extLst>
                </a:gridCol>
                <a:gridCol w="1790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Social</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8" name="Table 27">
            <a:extLst>
              <a:ext uri="{FF2B5EF4-FFF2-40B4-BE49-F238E27FC236}">
                <a16:creationId xmlns:a16="http://schemas.microsoft.com/office/drawing/2014/main" id="{DE1337D1-4B48-37F4-7F14-60733564AE6F}"/>
              </a:ext>
            </a:extLst>
          </p:cNvPr>
          <p:cNvGraphicFramePr>
            <a:graphicFrameLocks noGrp="1"/>
          </p:cNvGraphicFramePr>
          <p:nvPr/>
        </p:nvGraphicFramePr>
        <p:xfrm>
          <a:off x="8041056" y="3013406"/>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sp>
        <p:nvSpPr>
          <p:cNvPr id="30" name="Rectangle: Rounded Corners 29">
            <a:extLst>
              <a:ext uri="{FF2B5EF4-FFF2-40B4-BE49-F238E27FC236}">
                <a16:creationId xmlns:a16="http://schemas.microsoft.com/office/drawing/2014/main" id="{3ABC5AFA-4B2B-D2BB-015B-7E38548FA907}"/>
              </a:ext>
            </a:extLst>
          </p:cNvPr>
          <p:cNvSpPr/>
          <p:nvPr/>
        </p:nvSpPr>
        <p:spPr>
          <a:xfrm>
            <a:off x="7582012"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1" name="Rectangle: Rounded Corners 30">
            <a:extLst>
              <a:ext uri="{FF2B5EF4-FFF2-40B4-BE49-F238E27FC236}">
                <a16:creationId xmlns:a16="http://schemas.microsoft.com/office/drawing/2014/main" id="{4D17EA1B-F85C-94FE-C6C6-48542D8AF0DA}"/>
              </a:ext>
            </a:extLst>
          </p:cNvPr>
          <p:cNvSpPr/>
          <p:nvPr/>
        </p:nvSpPr>
        <p:spPr>
          <a:xfrm>
            <a:off x="8627378"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2" name="Rectangle: Rounded Corners 31">
            <a:extLst>
              <a:ext uri="{FF2B5EF4-FFF2-40B4-BE49-F238E27FC236}">
                <a16:creationId xmlns:a16="http://schemas.microsoft.com/office/drawing/2014/main" id="{27C842E9-865A-7D2F-BF2A-16ED2E660AEA}"/>
              </a:ext>
            </a:extLst>
          </p:cNvPr>
          <p:cNvSpPr/>
          <p:nvPr/>
        </p:nvSpPr>
        <p:spPr>
          <a:xfrm>
            <a:off x="9672744"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4" name="Rectangle: Rounded Corners 33">
            <a:extLst>
              <a:ext uri="{FF2B5EF4-FFF2-40B4-BE49-F238E27FC236}">
                <a16:creationId xmlns:a16="http://schemas.microsoft.com/office/drawing/2014/main" id="{3CF30620-7E5A-CDAB-DE9E-2841760964EF}"/>
              </a:ext>
            </a:extLst>
          </p:cNvPr>
          <p:cNvSpPr/>
          <p:nvPr/>
        </p:nvSpPr>
        <p:spPr>
          <a:xfrm>
            <a:off x="10718109"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Tree>
    <p:extLst>
      <p:ext uri="{BB962C8B-B14F-4D97-AF65-F5344CB8AC3E}">
        <p14:creationId xmlns:p14="http://schemas.microsoft.com/office/powerpoint/2010/main" val="3106718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Rounded Corners 32">
            <a:extLst>
              <a:ext uri="{FF2B5EF4-FFF2-40B4-BE49-F238E27FC236}">
                <a16:creationId xmlns:a16="http://schemas.microsoft.com/office/drawing/2014/main" id="{C897DDDC-2531-425F-8BF8-B24029257CF6}"/>
              </a:ext>
            </a:extLst>
          </p:cNvPr>
          <p:cNvSpPr/>
          <p:nvPr/>
        </p:nvSpPr>
        <p:spPr>
          <a:xfrm>
            <a:off x="3400550"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41" name="TextBox 40">
            <a:extLst>
              <a:ext uri="{FF2B5EF4-FFF2-40B4-BE49-F238E27FC236}">
                <a16:creationId xmlns:a16="http://schemas.microsoft.com/office/drawing/2014/main" id="{95E5C1D2-DB5F-4E4D-A10B-6A310F56165C}"/>
              </a:ext>
            </a:extLst>
          </p:cNvPr>
          <p:cNvSpPr txBox="1"/>
          <p:nvPr/>
        </p:nvSpPr>
        <p:spPr>
          <a:xfrm>
            <a:off x="208028" y="5117568"/>
            <a:ext cx="2844669"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PERSONALITY </a:t>
            </a:r>
            <a:r>
              <a:rPr lang="en-US" sz="1600" spc="100" dirty="0">
                <a:solidFill>
                  <a:schemeClr val="tx1">
                    <a:lumMod val="75000"/>
                    <a:lumOff val="25000"/>
                  </a:schemeClr>
                </a:solidFill>
                <a:latin typeface="Open Sans" panose="020B0606030504020204" pitchFamily="34" charset="0"/>
              </a:rPr>
              <a:t>(slider)</a:t>
            </a:r>
            <a:endParaRPr lang="en-US" sz="1600" b="1" spc="100" dirty="0">
              <a:solidFill>
                <a:schemeClr val="tx1">
                  <a:lumMod val="75000"/>
                  <a:lumOff val="25000"/>
                </a:schemeClr>
              </a:solidFill>
              <a:latin typeface="Open Sans" panose="020B0606030504020204" pitchFamily="34" charset="0"/>
            </a:endParaRPr>
          </a:p>
        </p:txBody>
      </p:sp>
      <p:sp>
        <p:nvSpPr>
          <p:cNvPr id="45" name="TextBox 44">
            <a:extLst>
              <a:ext uri="{FF2B5EF4-FFF2-40B4-BE49-F238E27FC236}">
                <a16:creationId xmlns:a16="http://schemas.microsoft.com/office/drawing/2014/main" id="{272FD29B-257D-4C72-979E-AC4DF45AEE99}"/>
              </a:ext>
            </a:extLst>
          </p:cNvPr>
          <p:cNvSpPr txBox="1"/>
          <p:nvPr/>
        </p:nvSpPr>
        <p:spPr>
          <a:xfrm>
            <a:off x="3237634" y="236128"/>
            <a:ext cx="5111288" cy="523220"/>
          </a:xfrm>
          <a:prstGeom prst="rect">
            <a:avLst/>
          </a:prstGeom>
          <a:noFill/>
        </p:spPr>
        <p:txBody>
          <a:bodyPr wrap="square" rtlCol="0">
            <a:spAutoFit/>
          </a:bodyPr>
          <a:lstStyle/>
          <a:p>
            <a:r>
              <a:rPr lang="en-US" sz="2800" b="1" spc="100" dirty="0">
                <a:solidFill>
                  <a:schemeClr val="tx1">
                    <a:lumMod val="75000"/>
                    <a:lumOff val="25000"/>
                  </a:schemeClr>
                </a:solidFill>
                <a:latin typeface="Open Sans" panose="020B0606030504020204" pitchFamily="34" charset="0"/>
              </a:rPr>
              <a:t>PERSONA TITLE</a:t>
            </a:r>
          </a:p>
        </p:txBody>
      </p:sp>
      <p:sp>
        <p:nvSpPr>
          <p:cNvPr id="46" name="TextBox 45">
            <a:extLst>
              <a:ext uri="{FF2B5EF4-FFF2-40B4-BE49-F238E27FC236}">
                <a16:creationId xmlns:a16="http://schemas.microsoft.com/office/drawing/2014/main" id="{C2B5AF43-6737-41D7-8DA4-15217121B6A5}"/>
              </a:ext>
            </a:extLst>
          </p:cNvPr>
          <p:cNvSpPr txBox="1"/>
          <p:nvPr/>
        </p:nvSpPr>
        <p:spPr>
          <a:xfrm>
            <a:off x="208028" y="3019586"/>
            <a:ext cx="2916835" cy="523220"/>
          </a:xfrm>
          <a:prstGeom prst="rect">
            <a:avLst/>
          </a:prstGeom>
          <a:noFill/>
        </p:spPr>
        <p:txBody>
          <a:bodyPr wrap="square" rtlCol="0">
            <a:spAutoFit/>
          </a:bodyPr>
          <a:lstStyle/>
          <a:p>
            <a:pPr algn="ctr"/>
            <a:r>
              <a:rPr lang="en-US" sz="1400" dirty="0">
                <a:solidFill>
                  <a:schemeClr val="tx1">
                    <a:lumMod val="75000"/>
                    <a:lumOff val="25000"/>
                  </a:schemeClr>
                </a:solidFill>
                <a:latin typeface="Open Sans" panose="020B0606030504020204" pitchFamily="34" charset="0"/>
              </a:rPr>
              <a:t>“A quotation that captures the persona’s personality”</a:t>
            </a:r>
          </a:p>
        </p:txBody>
      </p:sp>
      <p:pic>
        <p:nvPicPr>
          <p:cNvPr id="47" name="Picture 46">
            <a:extLst>
              <a:ext uri="{FF2B5EF4-FFF2-40B4-BE49-F238E27FC236}">
                <a16:creationId xmlns:a16="http://schemas.microsoft.com/office/drawing/2014/main" id="{FB910178-9DCC-4266-91B3-466D57BC3E12}"/>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a:ext>
            </a:extLst>
          </a:blip>
          <a:srcRect l="8042" t="5392" r="7935" b="49241"/>
          <a:stretch/>
        </p:blipFill>
        <p:spPr>
          <a:xfrm>
            <a:off x="404492" y="247753"/>
            <a:ext cx="2660532" cy="2771833"/>
          </a:xfrm>
          <a:prstGeom prst="rect">
            <a:avLst/>
          </a:prstGeom>
        </p:spPr>
      </p:pic>
      <p:sp>
        <p:nvSpPr>
          <p:cNvPr id="54" name="Rectangle 53">
            <a:extLst>
              <a:ext uri="{FF2B5EF4-FFF2-40B4-BE49-F238E27FC236}">
                <a16:creationId xmlns:a16="http://schemas.microsoft.com/office/drawing/2014/main" id="{41C7E378-27DB-4F10-BF35-9E0FA0D45F63}"/>
              </a:ext>
            </a:extLst>
          </p:cNvPr>
          <p:cNvSpPr/>
          <p:nvPr/>
        </p:nvSpPr>
        <p:spPr>
          <a:xfrm>
            <a:off x="3400550" y="1682788"/>
            <a:ext cx="3800102" cy="738664"/>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 task to be completed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 life goal to be reached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An experience to be had</a:t>
            </a:r>
          </a:p>
        </p:txBody>
      </p:sp>
      <p:sp>
        <p:nvSpPr>
          <p:cNvPr id="55" name="TextBox 54">
            <a:extLst>
              <a:ext uri="{FF2B5EF4-FFF2-40B4-BE49-F238E27FC236}">
                <a16:creationId xmlns:a16="http://schemas.microsoft.com/office/drawing/2014/main" id="{DE7D75E4-5E14-48D4-BE42-4780E072DFA8}"/>
              </a:ext>
            </a:extLst>
          </p:cNvPr>
          <p:cNvSpPr txBox="1"/>
          <p:nvPr/>
        </p:nvSpPr>
        <p:spPr>
          <a:xfrm>
            <a:off x="3376755" y="1299982"/>
            <a:ext cx="3704253" cy="338554"/>
          </a:xfrm>
          <a:prstGeom prst="rect">
            <a:avLst/>
          </a:prstGeom>
          <a:noFill/>
        </p:spPr>
        <p:txBody>
          <a:bodyPr wrap="square" rtlCol="0" anchor="b">
            <a:spAutoFit/>
          </a:bodyPr>
          <a:lstStyle>
            <a:defPPr>
              <a:defRPr lang="en-US"/>
            </a:defPPr>
            <a:lvl1pPr>
              <a:defRPr sz="1600" b="1" spc="100">
                <a:solidFill>
                  <a:schemeClr val="tx1">
                    <a:lumMod val="75000"/>
                    <a:lumOff val="25000"/>
                  </a:schemeClr>
                </a:solidFill>
                <a:latin typeface="Open Sans" panose="020B0606030504020204" pitchFamily="34" charset="0"/>
              </a:defRPr>
            </a:lvl1pPr>
          </a:lstStyle>
          <a:p>
            <a:r>
              <a:rPr lang="en-US" dirty="0"/>
              <a:t>GOALS</a:t>
            </a:r>
          </a:p>
        </p:txBody>
      </p:sp>
      <p:sp>
        <p:nvSpPr>
          <p:cNvPr id="16" name="TextBox 15">
            <a:extLst>
              <a:ext uri="{FF2B5EF4-FFF2-40B4-BE49-F238E27FC236}">
                <a16:creationId xmlns:a16="http://schemas.microsoft.com/office/drawing/2014/main" id="{723E2B8B-F9EF-1E92-4024-424E5D8355E9}"/>
              </a:ext>
            </a:extLst>
          </p:cNvPr>
          <p:cNvSpPr txBox="1"/>
          <p:nvPr/>
        </p:nvSpPr>
        <p:spPr>
          <a:xfrm>
            <a:off x="7926026" y="1253690"/>
            <a:ext cx="3704253"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MOTIVATION </a:t>
            </a:r>
            <a:r>
              <a:rPr lang="en-US" sz="1600" spc="100" dirty="0">
                <a:solidFill>
                  <a:schemeClr val="tx1">
                    <a:lumMod val="75000"/>
                    <a:lumOff val="25000"/>
                  </a:schemeClr>
                </a:solidFill>
                <a:latin typeface="Open Sans" panose="020B0606030504020204" pitchFamily="34" charset="0"/>
              </a:rPr>
              <a:t>(slider)</a:t>
            </a:r>
          </a:p>
        </p:txBody>
      </p:sp>
      <p:sp>
        <p:nvSpPr>
          <p:cNvPr id="40" name="Rectangle 39">
            <a:extLst>
              <a:ext uri="{FF2B5EF4-FFF2-40B4-BE49-F238E27FC236}">
                <a16:creationId xmlns:a16="http://schemas.microsoft.com/office/drawing/2014/main" id="{B1F70B1B-CFD0-D583-4D8C-A661340A2278}"/>
              </a:ext>
            </a:extLst>
          </p:cNvPr>
          <p:cNvSpPr/>
          <p:nvPr/>
        </p:nvSpPr>
        <p:spPr>
          <a:xfrm>
            <a:off x="3390925" y="2954182"/>
            <a:ext cx="3800102" cy="954107"/>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Challenges to avoid</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Obstacles that prevent them from achieving their goals</a:t>
            </a:r>
          </a:p>
          <a:p>
            <a:pPr marL="285750" indent="-285750">
              <a:buFont typeface="Arial" panose="020B0604020202020204" pitchFamily="34" charset="0"/>
              <a:buChar char="•"/>
            </a:pPr>
            <a:r>
              <a:rPr lang="en-US" sz="1400" dirty="0">
                <a:solidFill>
                  <a:schemeClr val="tx1">
                    <a:lumMod val="75000"/>
                    <a:lumOff val="25000"/>
                  </a:schemeClr>
                </a:solidFill>
                <a:latin typeface="Open Sans" panose="020B0606030504020204" pitchFamily="34" charset="0"/>
              </a:rPr>
              <a:t>Problems with current solutions</a:t>
            </a:r>
          </a:p>
        </p:txBody>
      </p:sp>
      <p:sp>
        <p:nvSpPr>
          <p:cNvPr id="44" name="TextBox 43">
            <a:extLst>
              <a:ext uri="{FF2B5EF4-FFF2-40B4-BE49-F238E27FC236}">
                <a16:creationId xmlns:a16="http://schemas.microsoft.com/office/drawing/2014/main" id="{9609FC8D-F46C-D2DA-79D6-201D4AA1DA02}"/>
              </a:ext>
            </a:extLst>
          </p:cNvPr>
          <p:cNvSpPr txBox="1"/>
          <p:nvPr/>
        </p:nvSpPr>
        <p:spPr>
          <a:xfrm>
            <a:off x="3367130" y="2571376"/>
            <a:ext cx="3704253" cy="338554"/>
          </a:xfrm>
          <a:prstGeom prst="rect">
            <a:avLst/>
          </a:prstGeom>
          <a:noFill/>
        </p:spPr>
        <p:txBody>
          <a:bodyPr wrap="square" rtlCol="0" anchor="b">
            <a:spAutoFit/>
          </a:bodyPr>
          <a:lstStyle>
            <a:defPPr>
              <a:defRPr lang="en-US"/>
            </a:defPPr>
            <a:lvl1pPr>
              <a:defRPr sz="1600" b="1" spc="100">
                <a:solidFill>
                  <a:schemeClr val="tx1">
                    <a:lumMod val="75000"/>
                    <a:lumOff val="25000"/>
                  </a:schemeClr>
                </a:solidFill>
                <a:latin typeface="Open Sans" panose="020B0606030504020204" pitchFamily="34" charset="0"/>
              </a:defRPr>
            </a:lvl1pPr>
          </a:lstStyle>
          <a:p>
            <a:r>
              <a:rPr lang="en-US" dirty="0"/>
              <a:t>FRUSTRATIONS</a:t>
            </a:r>
          </a:p>
        </p:txBody>
      </p:sp>
      <p:sp>
        <p:nvSpPr>
          <p:cNvPr id="65" name="TextBox 64">
            <a:extLst>
              <a:ext uri="{FF2B5EF4-FFF2-40B4-BE49-F238E27FC236}">
                <a16:creationId xmlns:a16="http://schemas.microsoft.com/office/drawing/2014/main" id="{81A1CB8F-8847-B73B-7C06-41D8084B1BE7}"/>
              </a:ext>
            </a:extLst>
          </p:cNvPr>
          <p:cNvSpPr txBox="1"/>
          <p:nvPr/>
        </p:nvSpPr>
        <p:spPr>
          <a:xfrm>
            <a:off x="7926026" y="3739012"/>
            <a:ext cx="3704253" cy="338554"/>
          </a:xfrm>
          <a:prstGeom prst="rect">
            <a:avLst/>
          </a:prstGeom>
          <a:noFill/>
        </p:spPr>
        <p:txBody>
          <a:bodyPr wrap="square" rtlCol="0" anchor="b">
            <a:spAutoFit/>
          </a:bodyPr>
          <a:lstStyle/>
          <a:p>
            <a:r>
              <a:rPr lang="en-US" sz="1600" b="1" spc="100" dirty="0">
                <a:solidFill>
                  <a:schemeClr val="tx1">
                    <a:lumMod val="75000"/>
                    <a:lumOff val="25000"/>
                  </a:schemeClr>
                </a:solidFill>
                <a:latin typeface="Open Sans" panose="020B0606030504020204" pitchFamily="34" charset="0"/>
              </a:rPr>
              <a:t>PREFERRED CHANNELS </a:t>
            </a:r>
            <a:r>
              <a:rPr lang="en-US" sz="1600" spc="100" dirty="0">
                <a:solidFill>
                  <a:schemeClr val="tx1">
                    <a:lumMod val="75000"/>
                    <a:lumOff val="25000"/>
                  </a:schemeClr>
                </a:solidFill>
                <a:latin typeface="Open Sans" panose="020B0606030504020204" pitchFamily="34" charset="0"/>
              </a:rPr>
              <a:t>(slider)</a:t>
            </a:r>
            <a:endParaRPr lang="en-US" sz="1600" b="1" spc="100" dirty="0">
              <a:solidFill>
                <a:schemeClr val="tx1">
                  <a:lumMod val="75000"/>
                  <a:lumOff val="25000"/>
                </a:schemeClr>
              </a:solidFill>
              <a:latin typeface="Open Sans" panose="020B0606030504020204" pitchFamily="34" charset="0"/>
            </a:endParaRPr>
          </a:p>
        </p:txBody>
      </p:sp>
      <p:graphicFrame>
        <p:nvGraphicFramePr>
          <p:cNvPr id="79" name="Table 78">
            <a:extLst>
              <a:ext uri="{FF2B5EF4-FFF2-40B4-BE49-F238E27FC236}">
                <a16:creationId xmlns:a16="http://schemas.microsoft.com/office/drawing/2014/main" id="{F1CFF937-9578-CA4F-4248-D5C8C39441B1}"/>
              </a:ext>
            </a:extLst>
          </p:cNvPr>
          <p:cNvGraphicFramePr>
            <a:graphicFrameLocks noGrp="1"/>
          </p:cNvGraphicFramePr>
          <p:nvPr/>
        </p:nvGraphicFramePr>
        <p:xfrm>
          <a:off x="266630" y="3640349"/>
          <a:ext cx="2778720" cy="1295400"/>
        </p:xfrm>
        <a:graphic>
          <a:graphicData uri="http://schemas.openxmlformats.org/drawingml/2006/table">
            <a:tbl>
              <a:tblPr>
                <a:tableStyleId>{5C22544A-7EE6-4342-B048-85BDC9FD1C3A}</a:tableStyleId>
              </a:tblPr>
              <a:tblGrid>
                <a:gridCol w="1098916">
                  <a:extLst>
                    <a:ext uri="{9D8B030D-6E8A-4147-A177-3AD203B41FA5}">
                      <a16:colId xmlns:a16="http://schemas.microsoft.com/office/drawing/2014/main" val="2840263890"/>
                    </a:ext>
                  </a:extLst>
                </a:gridCol>
                <a:gridCol w="1679804">
                  <a:extLst>
                    <a:ext uri="{9D8B030D-6E8A-4147-A177-3AD203B41FA5}">
                      <a16:colId xmlns:a16="http://schemas.microsoft.com/office/drawing/2014/main" val="3409943251"/>
                    </a:ext>
                  </a:extLst>
                </a:gridCol>
              </a:tblGrid>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Age:</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1-100</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Work:</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Job Title</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81214942"/>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Family:</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Married, kids, </a:t>
                      </a:r>
                      <a:r>
                        <a:rPr lang="en-US" sz="1100" kern="1200" dirty="0" err="1">
                          <a:solidFill>
                            <a:schemeClr val="tx1">
                              <a:lumMod val="75000"/>
                              <a:lumOff val="25000"/>
                            </a:schemeClr>
                          </a:solidFill>
                          <a:latin typeface="Open Sans" panose="020B0606030504020204" pitchFamily="34" charset="0"/>
                          <a:ea typeface="+mn-ea"/>
                          <a:cs typeface="+mn-cs"/>
                        </a:rPr>
                        <a:t>etc</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94965560"/>
                  </a:ext>
                </a:extLst>
              </a:tr>
              <a:tr h="0">
                <a:tc>
                  <a:txBody>
                    <a:bodyPr/>
                    <a:lstStyle/>
                    <a:p>
                      <a:r>
                        <a:rPr lang="en-US" sz="1100" b="1" kern="1200" dirty="0">
                          <a:solidFill>
                            <a:schemeClr val="tx1">
                              <a:lumMod val="75000"/>
                              <a:lumOff val="25000"/>
                            </a:schemeClr>
                          </a:solidFill>
                          <a:latin typeface="Open Sans" panose="020B0606030504020204" pitchFamily="34" charset="0"/>
                          <a:ea typeface="+mn-ea"/>
                          <a:cs typeface="+mn-cs"/>
                        </a:rPr>
                        <a:t>Location:</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City, ST</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53957697"/>
                  </a:ext>
                </a:extLst>
              </a:tr>
              <a:tr h="116955">
                <a:tc>
                  <a:txBody>
                    <a:bodyPr/>
                    <a:lstStyle/>
                    <a:p>
                      <a:r>
                        <a:rPr lang="en-US" sz="1100" b="1" kern="1200" dirty="0">
                          <a:solidFill>
                            <a:schemeClr val="tx1">
                              <a:lumMod val="75000"/>
                              <a:lumOff val="25000"/>
                            </a:schemeClr>
                          </a:solidFill>
                          <a:latin typeface="Open Sans" panose="020B0606030504020204" pitchFamily="34" charset="0"/>
                          <a:ea typeface="+mn-ea"/>
                          <a:cs typeface="+mn-cs"/>
                        </a:rPr>
                        <a:t>Education:</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100" kern="1200" dirty="0">
                          <a:solidFill>
                            <a:schemeClr val="tx1">
                              <a:lumMod val="75000"/>
                              <a:lumOff val="25000"/>
                            </a:schemeClr>
                          </a:solidFill>
                          <a:latin typeface="Open Sans" panose="020B0606030504020204" pitchFamily="34" charset="0"/>
                          <a:ea typeface="+mn-ea"/>
                          <a:cs typeface="+mn-cs"/>
                        </a:rPr>
                        <a:t>HS, Bachelors, MD, </a:t>
                      </a:r>
                      <a:r>
                        <a:rPr lang="en-US" sz="1100" kern="1200" dirty="0" err="1">
                          <a:solidFill>
                            <a:schemeClr val="tx1">
                              <a:lumMod val="75000"/>
                              <a:lumOff val="25000"/>
                            </a:schemeClr>
                          </a:solidFill>
                          <a:latin typeface="Open Sans" panose="020B0606030504020204" pitchFamily="34" charset="0"/>
                          <a:ea typeface="+mn-ea"/>
                          <a:cs typeface="+mn-cs"/>
                        </a:rPr>
                        <a:t>etc</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6297963"/>
                  </a:ext>
                </a:extLst>
              </a:tr>
            </a:tbl>
          </a:graphicData>
        </a:graphic>
      </p:graphicFrame>
      <p:sp>
        <p:nvSpPr>
          <p:cNvPr id="81" name="Rectangle: Rounded Corners 80">
            <a:extLst>
              <a:ext uri="{FF2B5EF4-FFF2-40B4-BE49-F238E27FC236}">
                <a16:creationId xmlns:a16="http://schemas.microsoft.com/office/drawing/2014/main" id="{72A5DBF2-C5D8-BC2B-78B0-AC9F89E5D788}"/>
              </a:ext>
            </a:extLst>
          </p:cNvPr>
          <p:cNvSpPr/>
          <p:nvPr/>
        </p:nvSpPr>
        <p:spPr>
          <a:xfrm>
            <a:off x="4445916"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2" name="Rectangle: Rounded Corners 81">
            <a:extLst>
              <a:ext uri="{FF2B5EF4-FFF2-40B4-BE49-F238E27FC236}">
                <a16:creationId xmlns:a16="http://schemas.microsoft.com/office/drawing/2014/main" id="{14F66F7E-FA50-0983-F91E-8922F229D6A7}"/>
              </a:ext>
            </a:extLst>
          </p:cNvPr>
          <p:cNvSpPr/>
          <p:nvPr/>
        </p:nvSpPr>
        <p:spPr>
          <a:xfrm>
            <a:off x="5491282"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3" name="Rectangle: Rounded Corners 82">
            <a:extLst>
              <a:ext uri="{FF2B5EF4-FFF2-40B4-BE49-F238E27FC236}">
                <a16:creationId xmlns:a16="http://schemas.microsoft.com/office/drawing/2014/main" id="{25692479-60C5-8F6A-B3FF-6E9CC8A93FC9}"/>
              </a:ext>
            </a:extLst>
          </p:cNvPr>
          <p:cNvSpPr/>
          <p:nvPr/>
        </p:nvSpPr>
        <p:spPr>
          <a:xfrm>
            <a:off x="6536647"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84" name="Rectangle 83">
            <a:extLst>
              <a:ext uri="{FF2B5EF4-FFF2-40B4-BE49-F238E27FC236}">
                <a16:creationId xmlns:a16="http://schemas.microsoft.com/office/drawing/2014/main" id="{63EA72B9-50B5-49A7-10A3-F73F5D063171}"/>
              </a:ext>
            </a:extLst>
          </p:cNvPr>
          <p:cNvSpPr/>
          <p:nvPr/>
        </p:nvSpPr>
        <p:spPr>
          <a:xfrm>
            <a:off x="3367130" y="4105275"/>
            <a:ext cx="4314116" cy="2516032"/>
          </a:xfrm>
          <a:prstGeom prst="rect">
            <a:avLst/>
          </a:prstGeom>
          <a:solidFill>
            <a:srgbClr val="EFEFEF"/>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en-US" sz="1600" b="1" spc="100" dirty="0">
                <a:solidFill>
                  <a:schemeClr val="tx1">
                    <a:lumMod val="75000"/>
                    <a:lumOff val="25000"/>
                  </a:schemeClr>
                </a:solidFill>
                <a:latin typeface="Open Sans" panose="020B0606030504020204" pitchFamily="34" charset="0"/>
              </a:rPr>
              <a:t>BIOGRAPHY</a:t>
            </a:r>
          </a:p>
          <a:p>
            <a:r>
              <a:rPr lang="en-US" sz="1400" dirty="0">
                <a:solidFill>
                  <a:schemeClr val="tx1">
                    <a:lumMod val="75000"/>
                    <a:lumOff val="25000"/>
                  </a:schemeClr>
                </a:solidFill>
                <a:latin typeface="Open Sans" panose="020B0606030504020204" pitchFamily="34" charset="0"/>
              </a:rPr>
              <a:t>Description of the user’s journey. What have they experienced that makes them have the unmet need that you can fulfill? Highlight factors of the personal and professional life that make them an ideal customer for you.</a:t>
            </a:r>
          </a:p>
          <a:p>
            <a:endParaRPr lang="en-US" sz="1400" dirty="0">
              <a:solidFill>
                <a:schemeClr val="tx1">
                  <a:lumMod val="75000"/>
                  <a:lumOff val="25000"/>
                </a:schemeClr>
              </a:solidFill>
              <a:latin typeface="Open Sans" panose="020B0606030504020204" pitchFamily="34" charset="0"/>
            </a:endParaRPr>
          </a:p>
          <a:p>
            <a:r>
              <a:rPr lang="en-US" sz="1400" dirty="0">
                <a:solidFill>
                  <a:schemeClr val="tx1">
                    <a:lumMod val="75000"/>
                    <a:lumOff val="25000"/>
                  </a:schemeClr>
                </a:solidFill>
                <a:latin typeface="Open Sans" panose="020B0606030504020204" pitchFamily="34" charset="0"/>
              </a:rPr>
              <a:t>Feel free to include anything you think is pertinent that is not included in other sections of the persona template.</a:t>
            </a:r>
          </a:p>
        </p:txBody>
      </p:sp>
      <p:graphicFrame>
        <p:nvGraphicFramePr>
          <p:cNvPr id="87" name="Table 86">
            <a:extLst>
              <a:ext uri="{FF2B5EF4-FFF2-40B4-BE49-F238E27FC236}">
                <a16:creationId xmlns:a16="http://schemas.microsoft.com/office/drawing/2014/main" id="{2BCDA79E-3C58-E0A1-9005-FDA0F456651A}"/>
              </a:ext>
            </a:extLst>
          </p:cNvPr>
          <p:cNvGraphicFramePr>
            <a:graphicFrameLocks noGrp="1"/>
          </p:cNvGraphicFramePr>
          <p:nvPr/>
        </p:nvGraphicFramePr>
        <p:xfrm>
          <a:off x="273977" y="5533841"/>
          <a:ext cx="2778720" cy="259080"/>
        </p:xfrm>
        <a:graphic>
          <a:graphicData uri="http://schemas.openxmlformats.org/drawingml/2006/table">
            <a:tbl>
              <a:tblPr>
                <a:tableStyleId>{5C22544A-7EE6-4342-B048-85BDC9FD1C3A}</a:tableStyleId>
              </a:tblPr>
              <a:tblGrid>
                <a:gridCol w="1520154">
                  <a:extLst>
                    <a:ext uri="{9D8B030D-6E8A-4147-A177-3AD203B41FA5}">
                      <a16:colId xmlns:a16="http://schemas.microsoft.com/office/drawing/2014/main" val="2840263890"/>
                    </a:ext>
                  </a:extLst>
                </a:gridCol>
                <a:gridCol w="12585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Introvert</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Extrovert</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4" name="Table 3">
            <a:extLst>
              <a:ext uri="{FF2B5EF4-FFF2-40B4-BE49-F238E27FC236}">
                <a16:creationId xmlns:a16="http://schemas.microsoft.com/office/drawing/2014/main" id="{F07928C2-D840-78A0-8B8A-215A13331850}"/>
              </a:ext>
            </a:extLst>
          </p:cNvPr>
          <p:cNvGraphicFramePr>
            <a:graphicFrameLocks noGrp="1"/>
          </p:cNvGraphicFramePr>
          <p:nvPr/>
        </p:nvGraphicFramePr>
        <p:xfrm>
          <a:off x="273977" y="5816946"/>
          <a:ext cx="2778720" cy="259080"/>
        </p:xfrm>
        <a:graphic>
          <a:graphicData uri="http://schemas.openxmlformats.org/drawingml/2006/table">
            <a:tbl>
              <a:tblPr>
                <a:tableStyleId>{5C22544A-7EE6-4342-B048-85BDC9FD1C3A}</a:tableStyleId>
              </a:tblPr>
              <a:tblGrid>
                <a:gridCol w="930778">
                  <a:extLst>
                    <a:ext uri="{9D8B030D-6E8A-4147-A177-3AD203B41FA5}">
                      <a16:colId xmlns:a16="http://schemas.microsoft.com/office/drawing/2014/main" val="306930943"/>
                    </a:ext>
                  </a:extLst>
                </a:gridCol>
                <a:gridCol w="184794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Thinking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Feeling</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5" name="Table 4">
            <a:extLst>
              <a:ext uri="{FF2B5EF4-FFF2-40B4-BE49-F238E27FC236}">
                <a16:creationId xmlns:a16="http://schemas.microsoft.com/office/drawing/2014/main" id="{CEB784F5-1259-076F-19CE-2FF1E922FFF2}"/>
              </a:ext>
            </a:extLst>
          </p:cNvPr>
          <p:cNvGraphicFramePr>
            <a:graphicFrameLocks noGrp="1"/>
          </p:cNvGraphicFramePr>
          <p:nvPr/>
        </p:nvGraphicFramePr>
        <p:xfrm>
          <a:off x="273977" y="6085198"/>
          <a:ext cx="2778720" cy="259080"/>
        </p:xfrm>
        <a:graphic>
          <a:graphicData uri="http://schemas.openxmlformats.org/drawingml/2006/table">
            <a:tbl>
              <a:tblPr>
                <a:tableStyleId>{5C22544A-7EE6-4342-B048-85BDC9FD1C3A}</a:tableStyleId>
              </a:tblPr>
              <a:tblGrid>
                <a:gridCol w="1875513">
                  <a:extLst>
                    <a:ext uri="{9D8B030D-6E8A-4147-A177-3AD203B41FA5}">
                      <a16:colId xmlns:a16="http://schemas.microsoft.com/office/drawing/2014/main" val="306930943"/>
                    </a:ext>
                  </a:extLst>
                </a:gridCol>
                <a:gridCol w="903207">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Sensing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Intuition</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6" name="Table 5">
            <a:extLst>
              <a:ext uri="{FF2B5EF4-FFF2-40B4-BE49-F238E27FC236}">
                <a16:creationId xmlns:a16="http://schemas.microsoft.com/office/drawing/2014/main" id="{080AF447-7587-48D1-44CE-B96ACC004883}"/>
              </a:ext>
            </a:extLst>
          </p:cNvPr>
          <p:cNvGraphicFramePr>
            <a:graphicFrameLocks noGrp="1"/>
          </p:cNvGraphicFramePr>
          <p:nvPr/>
        </p:nvGraphicFramePr>
        <p:xfrm>
          <a:off x="273977" y="6363934"/>
          <a:ext cx="2778720" cy="259080"/>
        </p:xfrm>
        <a:graphic>
          <a:graphicData uri="http://schemas.openxmlformats.org/drawingml/2006/table">
            <a:tbl>
              <a:tblPr>
                <a:tableStyleId>{5C22544A-7EE6-4342-B048-85BDC9FD1C3A}</a:tableStyleId>
              </a:tblPr>
              <a:tblGrid>
                <a:gridCol w="852772">
                  <a:extLst>
                    <a:ext uri="{9D8B030D-6E8A-4147-A177-3AD203B41FA5}">
                      <a16:colId xmlns:a16="http://schemas.microsoft.com/office/drawing/2014/main" val="306930943"/>
                    </a:ext>
                  </a:extLst>
                </a:gridCol>
                <a:gridCol w="1925948">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Judging</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1100" kern="1200" dirty="0">
                          <a:solidFill>
                            <a:schemeClr val="tx1">
                              <a:lumMod val="75000"/>
                              <a:lumOff val="25000"/>
                            </a:schemeClr>
                          </a:solidFill>
                          <a:latin typeface="Open Sans" panose="020B0606030504020204" pitchFamily="34" charset="0"/>
                          <a:ea typeface="+mn-ea"/>
                          <a:cs typeface="+mn-cs"/>
                        </a:rPr>
                        <a:t>Perceiving</a:t>
                      </a: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7" name="Table 6">
            <a:extLst>
              <a:ext uri="{FF2B5EF4-FFF2-40B4-BE49-F238E27FC236}">
                <a16:creationId xmlns:a16="http://schemas.microsoft.com/office/drawing/2014/main" id="{5F2CF863-1D7F-8AB6-FE51-F59B1F57C1E4}"/>
              </a:ext>
            </a:extLst>
          </p:cNvPr>
          <p:cNvGraphicFramePr>
            <a:graphicFrameLocks noGrp="1"/>
          </p:cNvGraphicFramePr>
          <p:nvPr/>
        </p:nvGraphicFramePr>
        <p:xfrm>
          <a:off x="8041056" y="1619796"/>
          <a:ext cx="3589221" cy="259080"/>
        </p:xfrm>
        <a:graphic>
          <a:graphicData uri="http://schemas.openxmlformats.org/drawingml/2006/table">
            <a:tbl>
              <a:tblPr>
                <a:tableStyleId>{5C22544A-7EE6-4342-B048-85BDC9FD1C3A}</a:tableStyleId>
              </a:tblPr>
              <a:tblGrid>
                <a:gridCol w="1963555">
                  <a:extLst>
                    <a:ext uri="{9D8B030D-6E8A-4147-A177-3AD203B41FA5}">
                      <a16:colId xmlns:a16="http://schemas.microsoft.com/office/drawing/2014/main" val="2840263890"/>
                    </a:ext>
                  </a:extLst>
                </a:gridCol>
                <a:gridCol w="16256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Incentive</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8" name="Table 7">
            <a:extLst>
              <a:ext uri="{FF2B5EF4-FFF2-40B4-BE49-F238E27FC236}">
                <a16:creationId xmlns:a16="http://schemas.microsoft.com/office/drawing/2014/main" id="{B2E43F5D-28E7-864F-FEBD-7456B68AE62F}"/>
              </a:ext>
            </a:extLst>
          </p:cNvPr>
          <p:cNvGraphicFramePr>
            <a:graphicFrameLocks noGrp="1"/>
          </p:cNvGraphicFramePr>
          <p:nvPr/>
        </p:nvGraphicFramePr>
        <p:xfrm>
          <a:off x="8041056" y="1898518"/>
          <a:ext cx="3589221" cy="259080"/>
        </p:xfrm>
        <a:graphic>
          <a:graphicData uri="http://schemas.openxmlformats.org/drawingml/2006/table">
            <a:tbl>
              <a:tblPr>
                <a:tableStyleId>{5C22544A-7EE6-4342-B048-85BDC9FD1C3A}</a:tableStyleId>
              </a:tblPr>
              <a:tblGrid>
                <a:gridCol w="1202269">
                  <a:extLst>
                    <a:ext uri="{9D8B030D-6E8A-4147-A177-3AD203B41FA5}">
                      <a16:colId xmlns:a16="http://schemas.microsoft.com/office/drawing/2014/main" val="306930943"/>
                    </a:ext>
                  </a:extLst>
                </a:gridCol>
                <a:gridCol w="2386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Fear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9" name="Table 8">
            <a:extLst>
              <a:ext uri="{FF2B5EF4-FFF2-40B4-BE49-F238E27FC236}">
                <a16:creationId xmlns:a16="http://schemas.microsoft.com/office/drawing/2014/main" id="{2178E35B-3042-5A82-F7C3-4BAB706646F4}"/>
              </a:ext>
            </a:extLst>
          </p:cNvPr>
          <p:cNvGraphicFramePr>
            <a:graphicFrameLocks noGrp="1"/>
          </p:cNvGraphicFramePr>
          <p:nvPr/>
        </p:nvGraphicFramePr>
        <p:xfrm>
          <a:off x="8041056" y="2177240"/>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Growth</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10" name="Table 9">
            <a:extLst>
              <a:ext uri="{FF2B5EF4-FFF2-40B4-BE49-F238E27FC236}">
                <a16:creationId xmlns:a16="http://schemas.microsoft.com/office/drawing/2014/main" id="{4F9D3BB3-E720-8729-9BE9-B612A0E8B30C}"/>
              </a:ext>
            </a:extLst>
          </p:cNvPr>
          <p:cNvGraphicFramePr>
            <a:graphicFrameLocks noGrp="1"/>
          </p:cNvGraphicFramePr>
          <p:nvPr/>
        </p:nvGraphicFramePr>
        <p:xfrm>
          <a:off x="8041056" y="3292127"/>
          <a:ext cx="3589221" cy="259080"/>
        </p:xfrm>
        <a:graphic>
          <a:graphicData uri="http://schemas.openxmlformats.org/drawingml/2006/table">
            <a:tbl>
              <a:tblPr>
                <a:tableStyleId>{5C22544A-7EE6-4342-B048-85BDC9FD1C3A}</a:tableStyleId>
              </a:tblPr>
              <a:tblGrid>
                <a:gridCol w="1622057">
                  <a:extLst>
                    <a:ext uri="{9D8B030D-6E8A-4147-A177-3AD203B41FA5}">
                      <a16:colId xmlns:a16="http://schemas.microsoft.com/office/drawing/2014/main" val="306930943"/>
                    </a:ext>
                  </a:extLst>
                </a:gridCol>
                <a:gridCol w="1967164">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15" name="Table 14">
            <a:extLst>
              <a:ext uri="{FF2B5EF4-FFF2-40B4-BE49-F238E27FC236}">
                <a16:creationId xmlns:a16="http://schemas.microsoft.com/office/drawing/2014/main" id="{2FD5F411-2535-F6C7-C1EC-102D9D004ABE}"/>
              </a:ext>
            </a:extLst>
          </p:cNvPr>
          <p:cNvGraphicFramePr>
            <a:graphicFrameLocks noGrp="1"/>
          </p:cNvGraphicFramePr>
          <p:nvPr/>
        </p:nvGraphicFramePr>
        <p:xfrm>
          <a:off x="8041056" y="2455962"/>
          <a:ext cx="3589221" cy="259080"/>
        </p:xfrm>
        <a:graphic>
          <a:graphicData uri="http://schemas.openxmlformats.org/drawingml/2006/table">
            <a:tbl>
              <a:tblPr>
                <a:tableStyleId>{5C22544A-7EE6-4342-B048-85BDC9FD1C3A}</a:tableStyleId>
              </a:tblPr>
              <a:tblGrid>
                <a:gridCol w="1563857">
                  <a:extLst>
                    <a:ext uri="{9D8B030D-6E8A-4147-A177-3AD203B41FA5}">
                      <a16:colId xmlns:a16="http://schemas.microsoft.com/office/drawing/2014/main" val="306930943"/>
                    </a:ext>
                  </a:extLst>
                </a:gridCol>
                <a:gridCol w="2025364">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Power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18" name="Table 17">
            <a:extLst>
              <a:ext uri="{FF2B5EF4-FFF2-40B4-BE49-F238E27FC236}">
                <a16:creationId xmlns:a16="http://schemas.microsoft.com/office/drawing/2014/main" id="{7AA08B85-46F5-BB5D-7024-B4A483FA9BDE}"/>
              </a:ext>
            </a:extLst>
          </p:cNvPr>
          <p:cNvGraphicFramePr>
            <a:graphicFrameLocks noGrp="1"/>
          </p:cNvGraphicFramePr>
          <p:nvPr/>
        </p:nvGraphicFramePr>
        <p:xfrm>
          <a:off x="8002852" y="4117824"/>
          <a:ext cx="3589221" cy="259080"/>
        </p:xfrm>
        <a:graphic>
          <a:graphicData uri="http://schemas.openxmlformats.org/drawingml/2006/table">
            <a:tbl>
              <a:tblPr>
                <a:tableStyleId>{5C22544A-7EE6-4342-B048-85BDC9FD1C3A}</a:tableStyleId>
              </a:tblPr>
              <a:tblGrid>
                <a:gridCol w="1963555">
                  <a:extLst>
                    <a:ext uri="{9D8B030D-6E8A-4147-A177-3AD203B41FA5}">
                      <a16:colId xmlns:a16="http://schemas.microsoft.com/office/drawing/2014/main" val="2840263890"/>
                    </a:ext>
                  </a:extLst>
                </a:gridCol>
                <a:gridCol w="1625666">
                  <a:extLst>
                    <a:ext uri="{9D8B030D-6E8A-4147-A177-3AD203B41FA5}">
                      <a16:colId xmlns:a16="http://schemas.microsoft.com/office/drawing/2014/main" val="3409943251"/>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Traditional Ads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9752768"/>
                  </a:ext>
                </a:extLst>
              </a:tr>
            </a:tbl>
          </a:graphicData>
        </a:graphic>
      </p:graphicFrame>
      <p:graphicFrame>
        <p:nvGraphicFramePr>
          <p:cNvPr id="19" name="Table 18">
            <a:extLst>
              <a:ext uri="{FF2B5EF4-FFF2-40B4-BE49-F238E27FC236}">
                <a16:creationId xmlns:a16="http://schemas.microsoft.com/office/drawing/2014/main" id="{7F1288A6-F146-4EA4-D22F-4E8C9BEB8006}"/>
              </a:ext>
            </a:extLst>
          </p:cNvPr>
          <p:cNvGraphicFramePr>
            <a:graphicFrameLocks noGrp="1"/>
          </p:cNvGraphicFramePr>
          <p:nvPr/>
        </p:nvGraphicFramePr>
        <p:xfrm>
          <a:off x="8002852" y="4396808"/>
          <a:ext cx="3589221" cy="259080"/>
        </p:xfrm>
        <a:graphic>
          <a:graphicData uri="http://schemas.openxmlformats.org/drawingml/2006/table">
            <a:tbl>
              <a:tblPr>
                <a:tableStyleId>{5C22544A-7EE6-4342-B048-85BDC9FD1C3A}</a:tableStyleId>
              </a:tblPr>
              <a:tblGrid>
                <a:gridCol w="1202269">
                  <a:extLst>
                    <a:ext uri="{9D8B030D-6E8A-4147-A177-3AD203B41FA5}">
                      <a16:colId xmlns:a16="http://schemas.microsoft.com/office/drawing/2014/main" val="306930943"/>
                    </a:ext>
                  </a:extLst>
                </a:gridCol>
                <a:gridCol w="2386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Social Media</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6942177"/>
                  </a:ext>
                </a:extLst>
              </a:tr>
            </a:tbl>
          </a:graphicData>
        </a:graphic>
      </p:graphicFrame>
      <p:graphicFrame>
        <p:nvGraphicFramePr>
          <p:cNvPr id="20" name="Table 19">
            <a:extLst>
              <a:ext uri="{FF2B5EF4-FFF2-40B4-BE49-F238E27FC236}">
                <a16:creationId xmlns:a16="http://schemas.microsoft.com/office/drawing/2014/main" id="{87AB0414-7F94-72CC-3F54-F0F5284D985A}"/>
              </a:ext>
            </a:extLst>
          </p:cNvPr>
          <p:cNvGraphicFramePr>
            <a:graphicFrameLocks noGrp="1"/>
          </p:cNvGraphicFramePr>
          <p:nvPr/>
        </p:nvGraphicFramePr>
        <p:xfrm>
          <a:off x="8002852" y="4675793"/>
          <a:ext cx="3589221" cy="259080"/>
        </p:xfrm>
        <a:graphic>
          <a:graphicData uri="http://schemas.openxmlformats.org/drawingml/2006/table">
            <a:tbl>
              <a:tblPr>
                <a:tableStyleId>{5C22544A-7EE6-4342-B048-85BDC9FD1C3A}</a:tableStyleId>
              </a:tblPr>
              <a:tblGrid>
                <a:gridCol w="2946136">
                  <a:extLst>
                    <a:ext uri="{9D8B030D-6E8A-4147-A177-3AD203B41FA5}">
                      <a16:colId xmlns:a16="http://schemas.microsoft.com/office/drawing/2014/main" val="306930943"/>
                    </a:ext>
                  </a:extLst>
                </a:gridCol>
                <a:gridCol w="643085">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Referrals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1" name="Table 20">
            <a:extLst>
              <a:ext uri="{FF2B5EF4-FFF2-40B4-BE49-F238E27FC236}">
                <a16:creationId xmlns:a16="http://schemas.microsoft.com/office/drawing/2014/main" id="{EE9428D0-4F27-39E2-3EB9-EE1F85CAF5ED}"/>
              </a:ext>
            </a:extLst>
          </p:cNvPr>
          <p:cNvGraphicFramePr>
            <a:graphicFrameLocks noGrp="1"/>
          </p:cNvGraphicFramePr>
          <p:nvPr/>
        </p:nvGraphicFramePr>
        <p:xfrm>
          <a:off x="8002852" y="6349700"/>
          <a:ext cx="3589221" cy="259080"/>
        </p:xfrm>
        <a:graphic>
          <a:graphicData uri="http://schemas.openxmlformats.org/drawingml/2006/table">
            <a:tbl>
              <a:tblPr>
                <a:tableStyleId>{5C22544A-7EE6-4342-B048-85BDC9FD1C3A}</a:tableStyleId>
              </a:tblPr>
              <a:tblGrid>
                <a:gridCol w="2100590">
                  <a:extLst>
                    <a:ext uri="{9D8B030D-6E8A-4147-A177-3AD203B41FA5}">
                      <a16:colId xmlns:a16="http://schemas.microsoft.com/office/drawing/2014/main" val="306930943"/>
                    </a:ext>
                  </a:extLst>
                </a:gridCol>
                <a:gridCol w="1488631">
                  <a:extLst>
                    <a:ext uri="{9D8B030D-6E8A-4147-A177-3AD203B41FA5}">
                      <a16:colId xmlns:a16="http://schemas.microsoft.com/office/drawing/2014/main" val="774683299"/>
                    </a:ext>
                  </a:extLst>
                </a:gridCol>
              </a:tblGrid>
              <a:tr h="0">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5767653"/>
                  </a:ext>
                </a:extLst>
              </a:tr>
            </a:tbl>
          </a:graphicData>
        </a:graphic>
      </p:graphicFrame>
      <p:graphicFrame>
        <p:nvGraphicFramePr>
          <p:cNvPr id="22" name="Table 21">
            <a:extLst>
              <a:ext uri="{FF2B5EF4-FFF2-40B4-BE49-F238E27FC236}">
                <a16:creationId xmlns:a16="http://schemas.microsoft.com/office/drawing/2014/main" id="{AB94132C-E17C-C981-90E6-A121384A0173}"/>
              </a:ext>
            </a:extLst>
          </p:cNvPr>
          <p:cNvGraphicFramePr>
            <a:graphicFrameLocks noGrp="1"/>
          </p:cNvGraphicFramePr>
          <p:nvPr/>
        </p:nvGraphicFramePr>
        <p:xfrm>
          <a:off x="8002852" y="4954778"/>
          <a:ext cx="3589221" cy="259080"/>
        </p:xfrm>
        <a:graphic>
          <a:graphicData uri="http://schemas.openxmlformats.org/drawingml/2006/table">
            <a:tbl>
              <a:tblPr>
                <a:tableStyleId>{5C22544A-7EE6-4342-B048-85BDC9FD1C3A}</a:tableStyleId>
              </a:tblPr>
              <a:tblGrid>
                <a:gridCol w="2678386">
                  <a:extLst>
                    <a:ext uri="{9D8B030D-6E8A-4147-A177-3AD203B41FA5}">
                      <a16:colId xmlns:a16="http://schemas.microsoft.com/office/drawing/2014/main" val="306930943"/>
                    </a:ext>
                  </a:extLst>
                </a:gridCol>
                <a:gridCol w="910835">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Press/Print Media</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3" name="Table 22">
            <a:extLst>
              <a:ext uri="{FF2B5EF4-FFF2-40B4-BE49-F238E27FC236}">
                <a16:creationId xmlns:a16="http://schemas.microsoft.com/office/drawing/2014/main" id="{FEC5C6E5-B5CA-930A-9D17-AD8EB3E685CE}"/>
              </a:ext>
            </a:extLst>
          </p:cNvPr>
          <p:cNvGraphicFramePr>
            <a:graphicFrameLocks noGrp="1"/>
          </p:cNvGraphicFramePr>
          <p:nvPr/>
        </p:nvGraphicFramePr>
        <p:xfrm>
          <a:off x="8002852" y="5233763"/>
          <a:ext cx="3589221" cy="259080"/>
        </p:xfrm>
        <a:graphic>
          <a:graphicData uri="http://schemas.openxmlformats.org/drawingml/2006/table">
            <a:tbl>
              <a:tblPr>
                <a:tableStyleId>{5C22544A-7EE6-4342-B048-85BDC9FD1C3A}</a:tableStyleId>
              </a:tblPr>
              <a:tblGrid>
                <a:gridCol w="2862589">
                  <a:extLst>
                    <a:ext uri="{9D8B030D-6E8A-4147-A177-3AD203B41FA5}">
                      <a16:colId xmlns:a16="http://schemas.microsoft.com/office/drawing/2014/main" val="306930943"/>
                    </a:ext>
                  </a:extLst>
                </a:gridCol>
                <a:gridCol w="72663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Emails/</a:t>
                      </a:r>
                      <a:r>
                        <a:rPr lang="en-US" sz="1100" kern="1200" dirty="0" err="1">
                          <a:solidFill>
                            <a:schemeClr val="tx1">
                              <a:lumMod val="75000"/>
                              <a:lumOff val="25000"/>
                            </a:schemeClr>
                          </a:solidFill>
                          <a:latin typeface="Open Sans" panose="020B0606030504020204" pitchFamily="34" charset="0"/>
                          <a:ea typeface="+mn-ea"/>
                          <a:cs typeface="+mn-cs"/>
                        </a:rPr>
                        <a:t>Enewsletters</a:t>
                      </a:r>
                      <a:endParaRPr lang="en-US" sz="1100" kern="1200" dirty="0">
                        <a:solidFill>
                          <a:schemeClr val="tx1">
                            <a:lumMod val="75000"/>
                            <a:lumOff val="25000"/>
                          </a:schemeClr>
                        </a:solidFill>
                        <a:latin typeface="Open Sans" panose="020B0606030504020204" pitchFamily="34" charset="0"/>
                        <a:ea typeface="+mn-ea"/>
                        <a:cs typeface="+mn-cs"/>
                      </a:endParaRP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4" name="Table 23">
            <a:extLst>
              <a:ext uri="{FF2B5EF4-FFF2-40B4-BE49-F238E27FC236}">
                <a16:creationId xmlns:a16="http://schemas.microsoft.com/office/drawing/2014/main" id="{833ABDB6-3EC7-37D7-DB2D-111AE85AD8F4}"/>
              </a:ext>
            </a:extLst>
          </p:cNvPr>
          <p:cNvGraphicFramePr>
            <a:graphicFrameLocks noGrp="1"/>
          </p:cNvGraphicFramePr>
          <p:nvPr/>
        </p:nvGraphicFramePr>
        <p:xfrm>
          <a:off x="8002852" y="5512747"/>
          <a:ext cx="3589221" cy="259080"/>
        </p:xfrm>
        <a:graphic>
          <a:graphicData uri="http://schemas.openxmlformats.org/drawingml/2006/table">
            <a:tbl>
              <a:tblPr>
                <a:tableStyleId>{5C22544A-7EE6-4342-B048-85BDC9FD1C3A}</a:tableStyleId>
              </a:tblPr>
              <a:tblGrid>
                <a:gridCol w="1610051">
                  <a:extLst>
                    <a:ext uri="{9D8B030D-6E8A-4147-A177-3AD203B41FA5}">
                      <a16:colId xmlns:a16="http://schemas.microsoft.com/office/drawing/2014/main" val="306930943"/>
                    </a:ext>
                  </a:extLst>
                </a:gridCol>
                <a:gridCol w="1979170">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Blogs/Podcasts</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5" name="Table 24">
            <a:extLst>
              <a:ext uri="{FF2B5EF4-FFF2-40B4-BE49-F238E27FC236}">
                <a16:creationId xmlns:a16="http://schemas.microsoft.com/office/drawing/2014/main" id="{26755674-0395-5171-E6E9-923554985036}"/>
              </a:ext>
            </a:extLst>
          </p:cNvPr>
          <p:cNvGraphicFramePr>
            <a:graphicFrameLocks noGrp="1"/>
          </p:cNvGraphicFramePr>
          <p:nvPr/>
        </p:nvGraphicFramePr>
        <p:xfrm>
          <a:off x="8002852" y="5791731"/>
          <a:ext cx="3589221" cy="259080"/>
        </p:xfrm>
        <a:graphic>
          <a:graphicData uri="http://schemas.openxmlformats.org/drawingml/2006/table">
            <a:tbl>
              <a:tblPr>
                <a:tableStyleId>{5C22544A-7EE6-4342-B048-85BDC9FD1C3A}</a:tableStyleId>
              </a:tblPr>
              <a:tblGrid>
                <a:gridCol w="2591127">
                  <a:extLst>
                    <a:ext uri="{9D8B030D-6E8A-4147-A177-3AD203B41FA5}">
                      <a16:colId xmlns:a16="http://schemas.microsoft.com/office/drawing/2014/main" val="306930943"/>
                    </a:ext>
                  </a:extLst>
                </a:gridCol>
                <a:gridCol w="998094">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Face-to-face</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6" name="Table 25">
            <a:extLst>
              <a:ext uri="{FF2B5EF4-FFF2-40B4-BE49-F238E27FC236}">
                <a16:creationId xmlns:a16="http://schemas.microsoft.com/office/drawing/2014/main" id="{0565EE48-E334-221D-64C8-E3169A97CF92}"/>
              </a:ext>
            </a:extLst>
          </p:cNvPr>
          <p:cNvGraphicFramePr>
            <a:graphicFrameLocks noGrp="1"/>
          </p:cNvGraphicFramePr>
          <p:nvPr/>
        </p:nvGraphicFramePr>
        <p:xfrm>
          <a:off x="8002852" y="6070715"/>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7" name="Table 26">
            <a:extLst>
              <a:ext uri="{FF2B5EF4-FFF2-40B4-BE49-F238E27FC236}">
                <a16:creationId xmlns:a16="http://schemas.microsoft.com/office/drawing/2014/main" id="{D9C80FAF-0790-4168-8966-C509626F92E1}"/>
              </a:ext>
            </a:extLst>
          </p:cNvPr>
          <p:cNvGraphicFramePr>
            <a:graphicFrameLocks noGrp="1"/>
          </p:cNvGraphicFramePr>
          <p:nvPr/>
        </p:nvGraphicFramePr>
        <p:xfrm>
          <a:off x="8041056" y="2734684"/>
          <a:ext cx="3589221" cy="259080"/>
        </p:xfrm>
        <a:graphic>
          <a:graphicData uri="http://schemas.openxmlformats.org/drawingml/2006/table">
            <a:tbl>
              <a:tblPr>
                <a:tableStyleId>{5C22544A-7EE6-4342-B048-85BDC9FD1C3A}</a:tableStyleId>
              </a:tblPr>
              <a:tblGrid>
                <a:gridCol w="1798269">
                  <a:extLst>
                    <a:ext uri="{9D8B030D-6E8A-4147-A177-3AD203B41FA5}">
                      <a16:colId xmlns:a16="http://schemas.microsoft.com/office/drawing/2014/main" val="306930943"/>
                    </a:ext>
                  </a:extLst>
                </a:gridCol>
                <a:gridCol w="1790952">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Social</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graphicFrame>
        <p:nvGraphicFramePr>
          <p:cNvPr id="28" name="Table 27">
            <a:extLst>
              <a:ext uri="{FF2B5EF4-FFF2-40B4-BE49-F238E27FC236}">
                <a16:creationId xmlns:a16="http://schemas.microsoft.com/office/drawing/2014/main" id="{DE1337D1-4B48-37F4-7F14-60733564AE6F}"/>
              </a:ext>
            </a:extLst>
          </p:cNvPr>
          <p:cNvGraphicFramePr>
            <a:graphicFrameLocks noGrp="1"/>
          </p:cNvGraphicFramePr>
          <p:nvPr/>
        </p:nvGraphicFramePr>
        <p:xfrm>
          <a:off x="8041056" y="3013406"/>
          <a:ext cx="3589221" cy="259080"/>
        </p:xfrm>
        <a:graphic>
          <a:graphicData uri="http://schemas.openxmlformats.org/drawingml/2006/table">
            <a:tbl>
              <a:tblPr>
                <a:tableStyleId>{5C22544A-7EE6-4342-B048-85BDC9FD1C3A}</a:tableStyleId>
              </a:tblPr>
              <a:tblGrid>
                <a:gridCol w="2422565">
                  <a:extLst>
                    <a:ext uri="{9D8B030D-6E8A-4147-A177-3AD203B41FA5}">
                      <a16:colId xmlns:a16="http://schemas.microsoft.com/office/drawing/2014/main" val="306930943"/>
                    </a:ext>
                  </a:extLst>
                </a:gridCol>
                <a:gridCol w="1166656">
                  <a:extLst>
                    <a:ext uri="{9D8B030D-6E8A-4147-A177-3AD203B41FA5}">
                      <a16:colId xmlns:a16="http://schemas.microsoft.com/office/drawing/2014/main" val="774683299"/>
                    </a:ext>
                  </a:extLst>
                </a:gridCol>
              </a:tblGrid>
              <a:tr h="116955">
                <a:tc>
                  <a:txBody>
                    <a:bodyPr/>
                    <a:lstStyle/>
                    <a:p>
                      <a:r>
                        <a:rPr lang="en-US" sz="1100" kern="1200" dirty="0">
                          <a:solidFill>
                            <a:schemeClr val="tx1">
                              <a:lumMod val="75000"/>
                              <a:lumOff val="25000"/>
                            </a:schemeClr>
                          </a:solidFill>
                          <a:latin typeface="Open Sans" panose="020B0606030504020204" pitchFamily="34" charset="0"/>
                          <a:ea typeface="+mn-ea"/>
                          <a:cs typeface="+mn-cs"/>
                        </a:rPr>
                        <a:t>Other?</a:t>
                      </a:r>
                    </a:p>
                  </a:txBody>
                  <a:tcP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100" kern="1200" dirty="0">
                        <a:solidFill>
                          <a:schemeClr val="tx1">
                            <a:lumMod val="75000"/>
                            <a:lumOff val="25000"/>
                          </a:schemeClr>
                        </a:solidFill>
                        <a:latin typeface="Open Sans" panose="020B0606030504020204" pitchFamily="34" charset="0"/>
                        <a:ea typeface="+mn-ea"/>
                        <a:cs typeface="+mn-cs"/>
                      </a:endParaRPr>
                    </a:p>
                  </a:txBody>
                  <a:tcP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09178491"/>
                  </a:ext>
                </a:extLst>
              </a:tr>
            </a:tbl>
          </a:graphicData>
        </a:graphic>
      </p:graphicFrame>
      <p:sp>
        <p:nvSpPr>
          <p:cNvPr id="30" name="Rectangle: Rounded Corners 29">
            <a:extLst>
              <a:ext uri="{FF2B5EF4-FFF2-40B4-BE49-F238E27FC236}">
                <a16:creationId xmlns:a16="http://schemas.microsoft.com/office/drawing/2014/main" id="{3ABC5AFA-4B2B-D2BB-015B-7E38548FA907}"/>
              </a:ext>
            </a:extLst>
          </p:cNvPr>
          <p:cNvSpPr/>
          <p:nvPr/>
        </p:nvSpPr>
        <p:spPr>
          <a:xfrm>
            <a:off x="7582012"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1" name="Rectangle: Rounded Corners 30">
            <a:extLst>
              <a:ext uri="{FF2B5EF4-FFF2-40B4-BE49-F238E27FC236}">
                <a16:creationId xmlns:a16="http://schemas.microsoft.com/office/drawing/2014/main" id="{4D17EA1B-F85C-94FE-C6C6-48542D8AF0DA}"/>
              </a:ext>
            </a:extLst>
          </p:cNvPr>
          <p:cNvSpPr/>
          <p:nvPr/>
        </p:nvSpPr>
        <p:spPr>
          <a:xfrm>
            <a:off x="8627378"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2" name="Rectangle: Rounded Corners 31">
            <a:extLst>
              <a:ext uri="{FF2B5EF4-FFF2-40B4-BE49-F238E27FC236}">
                <a16:creationId xmlns:a16="http://schemas.microsoft.com/office/drawing/2014/main" id="{27C842E9-865A-7D2F-BF2A-16ED2E660AEA}"/>
              </a:ext>
            </a:extLst>
          </p:cNvPr>
          <p:cNvSpPr/>
          <p:nvPr/>
        </p:nvSpPr>
        <p:spPr>
          <a:xfrm>
            <a:off x="9672744"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
        <p:nvSpPr>
          <p:cNvPr id="34" name="Rectangle: Rounded Corners 33">
            <a:extLst>
              <a:ext uri="{FF2B5EF4-FFF2-40B4-BE49-F238E27FC236}">
                <a16:creationId xmlns:a16="http://schemas.microsoft.com/office/drawing/2014/main" id="{3CF30620-7E5A-CDAB-DE9E-2841760964EF}"/>
              </a:ext>
            </a:extLst>
          </p:cNvPr>
          <p:cNvSpPr/>
          <p:nvPr/>
        </p:nvSpPr>
        <p:spPr>
          <a:xfrm>
            <a:off x="10718109" y="856951"/>
            <a:ext cx="888824" cy="2433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latin typeface="Open Sans" panose="020B0606030504020204" pitchFamily="34" charset="0"/>
                <a:ea typeface="Open Sans" panose="020B0606030504020204" pitchFamily="34" charset="0"/>
                <a:cs typeface="Open Sans" panose="020B0606030504020204" pitchFamily="34" charset="0"/>
              </a:rPr>
              <a:t>Trait</a:t>
            </a:r>
          </a:p>
        </p:txBody>
      </p:sp>
    </p:spTree>
    <p:extLst>
      <p:ext uri="{BB962C8B-B14F-4D97-AF65-F5344CB8AC3E}">
        <p14:creationId xmlns:p14="http://schemas.microsoft.com/office/powerpoint/2010/main" val="2687663211"/>
      </p:ext>
    </p:extLst>
  </p:cSld>
  <p:clrMapOvr>
    <a:masterClrMapping/>
  </p:clrMapOvr>
</p:sld>
</file>

<file path=ppt/theme/theme1.xml><?xml version="1.0" encoding="utf-8"?>
<a:theme xmlns:a="http://schemas.openxmlformats.org/drawingml/2006/main" name="Office Theme">
  <a:themeElements>
    <a:clrScheme name="Custom 27">
      <a:dk1>
        <a:sysClr val="windowText" lastClr="000000"/>
      </a:dk1>
      <a:lt1>
        <a:sysClr val="window" lastClr="FFFFFF"/>
      </a:lt1>
      <a:dk2>
        <a:srgbClr val="44546A"/>
      </a:dk2>
      <a:lt2>
        <a:srgbClr val="E7E6E6"/>
      </a:lt2>
      <a:accent1>
        <a:srgbClr val="9B021E"/>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573</Words>
  <Application>Microsoft Office PowerPoint</Application>
  <PresentationFormat>Widescreen</PresentationFormat>
  <Paragraphs>177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Open Sans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c:creator>
  <cp:lastModifiedBy>Sharon Buechler</cp:lastModifiedBy>
  <cp:revision>29</cp:revision>
  <dcterms:created xsi:type="dcterms:W3CDTF">2020-02-24T14:00:58Z</dcterms:created>
  <dcterms:modified xsi:type="dcterms:W3CDTF">2023-11-17T17:54:04Z</dcterms:modified>
</cp:coreProperties>
</file>