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134959428" r:id="rId2"/>
    <p:sldId id="2134959468" r:id="rId3"/>
    <p:sldId id="213495947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8ADC8F-4E15-41EE-9D80-63DD875E2A68}">
          <p14:sldIdLst>
            <p14:sldId id="2134959428"/>
            <p14:sldId id="2134959468"/>
            <p14:sldId id="21349594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43B"/>
    <a:srgbClr val="F28B0E"/>
    <a:srgbClr val="EFEFEF"/>
    <a:srgbClr val="45192C"/>
    <a:srgbClr val="102769"/>
    <a:srgbClr val="6D8DE9"/>
    <a:srgbClr val="92545F"/>
    <a:srgbClr val="6A9858"/>
    <a:srgbClr val="4C6CB9"/>
    <a:srgbClr val="F66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B110D-9302-4CDA-8443-CBCF23412A7D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1334-20E3-4DB0-9B87-F440FB2B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8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BDB8-9AC9-4A2D-BF17-D36369562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0E38D-0627-4F6D-9B23-DFBF5B822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244B3-971C-40E7-A5A9-652A41C2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91E12-5D8B-4452-8CEB-2CD214A5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3BF42-6613-4644-9596-447CD55B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3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9E8F-68EC-4C33-921B-F898C796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74301-FAF4-41C5-A2B7-D2CEEE24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9BBC8-3D1E-44E5-B65A-EE93A74A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0596-6F3C-488F-B6DD-E56B88E0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99A93-B203-4411-BB61-2C9DF338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A1CA7-A809-4355-864D-AEE56BF68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FFD22-4A80-4921-8B9E-54251615C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20B8F-BBE3-4CA5-9299-538FE211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44FC9-9BA1-4791-893E-BFB806AA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1143-EB93-4D72-A272-8C57706A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90CF-4D37-4A95-8AB2-C8C7D204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DEEFC-51DD-4D83-B4FE-7C10173B1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FB9B-2EA2-4967-BA5F-C1C83D4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6CED-DB8D-4C60-AD76-18C99E5E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67BB9-77EF-47C6-9806-77D01DA7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6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D9-1D91-4613-9986-3401D073A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9552-6AB6-4617-B97B-28CD943FC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59018-5F6B-4297-B929-65FA0F1C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8C7B-2D4F-409E-BBE1-60AFB0ED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60967-9F7B-4F9C-BA4F-DB74F060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DFF7-C674-48AE-8289-D949232F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842F-EF61-4AC0-9FFB-9F3C5083B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8465C-56D6-4750-9D48-C9DB27E75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7DAB6-E520-438A-8E0F-C48A6903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E5116-EAB8-44A7-986F-83F9D256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89350-F86C-4C87-BC2F-8C3EC458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EC85-963C-4143-A7F6-FBEF34FD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3B26-E12B-450B-A4F2-70A0E2384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928F7-7198-4B42-8F30-C1317C1B9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95520-E628-49BD-9178-FBE241EBA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E909F-37B7-4AF7-9711-492D461A0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26308-6441-4A76-9B03-CB20C9D3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C6F1E-F044-431A-B55E-84D6F051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846D3-3E7B-4B78-93E3-14C4124F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4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60ED-96A4-4627-9295-9062A2EF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E926F-0CFB-4DC3-BFFF-361A88AD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24397-2362-4AE8-8CBD-56643881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A47B5-34A1-4CC1-AC0B-0A24C486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76634-2A16-408A-BA44-8A85FCB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9353F-4172-44E3-B942-F6F55B3D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0121C-C58C-41B3-ACD1-281F69F6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37FC-3C16-44F3-93E2-E9229DD0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D2FBE-4645-4044-A2CC-0FB2D582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3B970-2C50-4A96-AF46-DF046706C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F99DE-778B-40FF-B4D9-85856EF7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FC65B-3C42-4662-9A42-005EA875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DCC01-35B7-420B-B0CE-8A2D9821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EA43-760D-42A2-81A8-59E6350A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2D833-3BDD-473E-96F0-B7955BC3A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023EE-ADE3-4706-8BD4-AF8C0D5F3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EE4EC-A05D-47DF-BEB1-D9715BCB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F3014-F89B-4E35-882F-ACF64DE9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47A14-11AB-4263-8075-B6CD6065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5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CE6BC-A3B3-4F04-B2A5-7700016B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68989-2FBC-428C-9398-3A02068C6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7A1D9-D75F-4824-9C5E-B8155DA91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C6EC20E1-25DF-4FAB-9FE3-4CB7D8C2DDF0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FA4F-B09A-4217-A78A-8998A0BB3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6406-4C96-4101-AF1F-9E7614353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40635AE7-6A58-4147-B5F3-7149194C2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8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FEF5E-89EB-B634-62CA-960AE12F6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7358" y="2798618"/>
            <a:ext cx="9498338" cy="350676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22960"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Grabs attentions </a:t>
            </a:r>
          </a:p>
          <a:p>
            <a:pPr defTabSz="822960"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Tells you who should care </a:t>
            </a:r>
            <a:r>
              <a:rPr lang="en-US" sz="2000" i="1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use your positioning statement worksheets</a:t>
            </a:r>
            <a:endParaRPr lang="en-US" sz="2000" i="1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defTabSz="822960"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Tells how it can solve their problem </a:t>
            </a:r>
            <a:r>
              <a:rPr lang="en-US" sz="2000" i="1" dirty="0">
                <a:solidFill>
                  <a:schemeClr val="bg1">
                    <a:lumMod val="75000"/>
                  </a:schemeClr>
                </a:solidFill>
                <a:latin typeface="+mn-lt"/>
                <a:sym typeface="Wingdings" panose="05000000000000000000" pitchFamily="2" charset="2"/>
              </a:rPr>
              <a:t> use your positioning statement worksheets</a:t>
            </a:r>
            <a:endParaRPr lang="en-US" sz="20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defTabSz="822960"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Communicates differentiation</a:t>
            </a:r>
            <a:r>
              <a:rPr lang="en-US" sz="2000" i="1" dirty="0">
                <a:solidFill>
                  <a:schemeClr val="bg1">
                    <a:lumMod val="75000"/>
                  </a:schemeClr>
                </a:solidFill>
                <a:latin typeface="+mn-lt"/>
                <a:sym typeface="Wingdings" panose="05000000000000000000" pitchFamily="2" charset="2"/>
              </a:rPr>
              <a:t> use your positioning statement worksheets</a:t>
            </a:r>
            <a:endParaRPr lang="en-US" sz="20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defTabSz="822960"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Communicates trust (proof points, aka “reasons to believe”) </a:t>
            </a:r>
            <a:r>
              <a:rPr lang="en-US" sz="2000" i="1" dirty="0">
                <a:solidFill>
                  <a:schemeClr val="bg1">
                    <a:lumMod val="75000"/>
                  </a:schemeClr>
                </a:solidFill>
                <a:latin typeface="+mn-lt"/>
                <a:sym typeface="Wingdings" panose="05000000000000000000" pitchFamily="2" charset="2"/>
              </a:rPr>
              <a:t> use your positioning statement worksheets and buyer’s journey</a:t>
            </a:r>
            <a:endParaRPr lang="en-US" sz="2000" i="1" dirty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defTabSz="822960"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consistent across channels and campaigns </a:t>
            </a:r>
            <a:r>
              <a:rPr lang="en-US" sz="2000" i="1" dirty="0">
                <a:solidFill>
                  <a:schemeClr val="bg1">
                    <a:lumMod val="75000"/>
                  </a:schemeClr>
                </a:solidFill>
                <a:latin typeface="+mn-lt"/>
                <a:sym typeface="Wingdings" panose="05000000000000000000" pitchFamily="2" charset="2"/>
              </a:rPr>
              <a:t> aligns with your brand framework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sz="36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E3C7907-1FE7-6BD3-07CB-4D102B52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3700" b="1" spc="100" dirty="0">
                <a:solidFill>
                  <a:srgbClr val="FFFFFF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WHAT IS A GOOD MARKETING MESSAGE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231D33D-6F9B-3C3F-48B7-1DDE2A5F9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9388" y="1775085"/>
            <a:ext cx="9347921" cy="823912"/>
          </a:xfrm>
        </p:spPr>
        <p:txBody>
          <a:bodyPr/>
          <a:lstStyle/>
          <a:p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 talk about what your customer is buying, NOT what you are selling</a:t>
            </a:r>
          </a:p>
        </p:txBody>
      </p:sp>
    </p:spTree>
    <p:extLst>
      <p:ext uri="{BB962C8B-B14F-4D97-AF65-F5344CB8AC3E}">
        <p14:creationId xmlns:p14="http://schemas.microsoft.com/office/powerpoint/2010/main" val="230023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32861D-91E2-D5E7-F94A-F6099D07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STEPS TO CREATE A GOOD MESSAGE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77878053-9D00-209B-BC9A-997A52416283}"/>
              </a:ext>
            </a:extLst>
          </p:cNvPr>
          <p:cNvSpPr txBox="1">
            <a:spLocks/>
          </p:cNvSpPr>
          <p:nvPr/>
        </p:nvSpPr>
        <p:spPr>
          <a:xfrm>
            <a:off x="838201" y="1662545"/>
            <a:ext cx="10744210" cy="420485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Immediately define who you are talking to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Identify the problems, symptoms, issues, needs and wants of your target market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Describe the product or service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Describe the benefit and value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en-US" dirty="0"/>
              <a:t>try to hit on both the emotional and rational customer needs you described in your positioning statement work)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Include proof points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Have a clear call to action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3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32861D-91E2-D5E7-F94A-F6099D07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MESSAGING STATEMENTS WORKSHEET</a:t>
            </a:r>
          </a:p>
        </p:txBody>
      </p:sp>
      <p:graphicFrame>
        <p:nvGraphicFramePr>
          <p:cNvPr id="2" name="Content Placeholder 14">
            <a:extLst>
              <a:ext uri="{FF2B5EF4-FFF2-40B4-BE49-F238E27FC236}">
                <a16:creationId xmlns:a16="http://schemas.microsoft.com/office/drawing/2014/main" id="{315F61CE-39C1-5FF9-78D2-1418BCC737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735729"/>
              </p:ext>
            </p:extLst>
          </p:nvPr>
        </p:nvGraphicFramePr>
        <p:xfrm>
          <a:off x="907834" y="1609837"/>
          <a:ext cx="9713984" cy="4637578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657566">
                  <a:extLst>
                    <a:ext uri="{9D8B030D-6E8A-4147-A177-3AD203B41FA5}">
                      <a16:colId xmlns:a16="http://schemas.microsoft.com/office/drawing/2014/main" val="3035730493"/>
                    </a:ext>
                  </a:extLst>
                </a:gridCol>
                <a:gridCol w="3664527">
                  <a:extLst>
                    <a:ext uri="{9D8B030D-6E8A-4147-A177-3AD203B41FA5}">
                      <a16:colId xmlns:a16="http://schemas.microsoft.com/office/drawing/2014/main" val="3166837527"/>
                    </a:ext>
                  </a:extLst>
                </a:gridCol>
                <a:gridCol w="4391891">
                  <a:extLst>
                    <a:ext uri="{9D8B030D-6E8A-4147-A177-3AD203B41FA5}">
                      <a16:colId xmlns:a16="http://schemas.microsoft.com/office/drawing/2014/main" val="825168293"/>
                    </a:ext>
                  </a:extLst>
                </a:gridCol>
              </a:tblGrid>
              <a:tr h="25591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AUDIENCE: </a:t>
                      </a: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who you are talking to – brand-level, persona, buying stage</a:t>
                      </a:r>
                      <a:endParaRPr kumimoji="0" lang="en-US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endParaRPr kumimoji="0" lang="en-US" sz="13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endParaRPr kumimoji="0" lang="en-US" sz="13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816880"/>
                  </a:ext>
                </a:extLst>
              </a:tr>
              <a:tr h="694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Build from positioning statement “target market / persona” (slide 45)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If you are a small business entrepreneur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547746"/>
                  </a:ext>
                </a:extLst>
              </a:tr>
              <a:tr h="694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UNMET NEED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Build from positioning statement “unmet need” (slide 45)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Who wants to plan, grow, and prosper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725018"/>
                  </a:ext>
                </a:extLst>
              </a:tr>
              <a:tr h="992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 OR 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Build from positioning statement “product name” (slide 45)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SCORE offers seasoned professionals who provide useful, timely, and realistic guidance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22944"/>
                  </a:ext>
                </a:extLst>
              </a:tr>
              <a:tr h="694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BENEFIT AND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Build from positioning statement “key benefits” (slide 45)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To help you start, grow or exit a business.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620201"/>
                  </a:ext>
                </a:extLst>
              </a:tr>
              <a:tr h="694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PROOF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Testimonials, data, </a:t>
                      </a:r>
                      <a:r>
                        <a:rPr kumimoji="0" lang="en-US" sz="1300" b="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etc</a:t>
                      </a:r>
                      <a:endParaRPr kumimoji="0" lang="en-US" sz="13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Small business owners who receive mentoring report higher revenues (notice SCORE has testimonials and statistics)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829648"/>
                  </a:ext>
                </a:extLst>
              </a:tr>
              <a:tr h="576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CALL TO 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Ask for the 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Enter your ZIP code to find a mentor today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558916"/>
                  </a:ext>
                </a:extLst>
              </a:tr>
            </a:tbl>
          </a:graphicData>
        </a:graphic>
      </p:graphicFrame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20870F04-C933-C8A9-CC1D-0F31832C4392}"/>
              </a:ext>
            </a:extLst>
          </p:cNvPr>
          <p:cNvSpPr txBox="1">
            <a:spLocks/>
          </p:cNvSpPr>
          <p:nvPr/>
        </p:nvSpPr>
        <p:spPr>
          <a:xfrm>
            <a:off x="6185550" y="1289956"/>
            <a:ext cx="2299998" cy="319881"/>
          </a:xfrm>
          <a:prstGeom prst="rect">
            <a:avLst/>
          </a:prstGeom>
        </p:spPr>
        <p:txBody>
          <a:bodyPr/>
          <a:lstStyle>
            <a:lvl1pPr marL="342891" indent="-342891" algn="l" defTabSz="45718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spc="-51">
                <a:solidFill>
                  <a:schemeClr val="tx2"/>
                </a:solidFill>
                <a:latin typeface="Gill Sans MT" pitchFamily="34" charset="0"/>
                <a:ea typeface="ＭＳ Ｐゴシック" pitchFamily="-110" charset="-128"/>
                <a:cs typeface="Gill Sans MT" pitchFamily="34" charset="0"/>
              </a:defRPr>
            </a:lvl1pPr>
            <a:lvl2pPr marL="742932" indent="-285744" algn="l" defTabSz="45718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spc="-51">
                <a:solidFill>
                  <a:srgbClr val="2A2517"/>
                </a:solidFill>
                <a:latin typeface="Gill Sans MT" pitchFamily="34" charset="0"/>
                <a:ea typeface="ＭＳ Ｐゴシック" pitchFamily="-110" charset="-128"/>
                <a:cs typeface="Gill Sans MT" pitchFamily="34" charset="0"/>
              </a:defRPr>
            </a:lvl2pPr>
            <a:lvl3pPr marL="1142971" indent="-228594" algn="l" defTabSz="45718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spc="-51">
                <a:solidFill>
                  <a:srgbClr val="2A2517"/>
                </a:solidFill>
                <a:latin typeface="Gill Sans MT" pitchFamily="34" charset="0"/>
                <a:ea typeface="ＭＳ Ｐゴシック" pitchFamily="-110" charset="-128"/>
                <a:cs typeface="Gill Sans MT" pitchFamily="34" charset="0"/>
              </a:defRPr>
            </a:lvl3pPr>
            <a:lvl4pPr marL="1600160" indent="-228594" algn="l" defTabSz="45718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spc="-51">
                <a:solidFill>
                  <a:srgbClr val="2A2517"/>
                </a:solidFill>
                <a:latin typeface="Gill Sans MT" pitchFamily="34" charset="0"/>
                <a:ea typeface="ＭＳ Ｐゴシック" pitchFamily="-110" charset="-128"/>
                <a:cs typeface="Gill Sans MT" pitchFamily="34" charset="0"/>
              </a:defRPr>
            </a:lvl4pPr>
            <a:lvl5pPr marL="2057349" indent="-228594" algn="l" defTabSz="457189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spc="-51">
                <a:solidFill>
                  <a:srgbClr val="2A2517"/>
                </a:solidFill>
                <a:latin typeface="Gill Sans MT" pitchFamily="34" charset="0"/>
                <a:ea typeface="ＭＳ Ｐゴシック" pitchFamily="-110" charset="-128"/>
                <a:cs typeface="Gill Sans MT" pitchFamily="34" charset="0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1795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B021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311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Gill Sans MT</vt:lpstr>
      <vt:lpstr>Open Sans</vt:lpstr>
      <vt:lpstr>Office Theme</vt:lpstr>
      <vt:lpstr>WHAT IS A GOOD MARKETING MESSAGE</vt:lpstr>
      <vt:lpstr>STEPS TO CREATE A GOOD MESSAGE</vt:lpstr>
      <vt:lpstr>MESSAGING STATEMENTS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Sharon Buechler</cp:lastModifiedBy>
  <cp:revision>43</cp:revision>
  <dcterms:created xsi:type="dcterms:W3CDTF">2020-02-24T14:00:58Z</dcterms:created>
  <dcterms:modified xsi:type="dcterms:W3CDTF">2023-12-03T20:36:51Z</dcterms:modified>
</cp:coreProperties>
</file>