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134959473" r:id="rId2"/>
    <p:sldId id="2134959468" r:id="rId3"/>
    <p:sldId id="2134959474" r:id="rId4"/>
    <p:sldId id="21349594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E8ADC8F-4E15-41EE-9D80-63DD875E2A68}">
          <p14:sldIdLst>
            <p14:sldId id="2134959473"/>
            <p14:sldId id="2134959468"/>
            <p14:sldId id="2134959474"/>
            <p14:sldId id="21349594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543B"/>
    <a:srgbClr val="F28B0E"/>
    <a:srgbClr val="EFEFEF"/>
    <a:srgbClr val="45192C"/>
    <a:srgbClr val="102769"/>
    <a:srgbClr val="6D8DE9"/>
    <a:srgbClr val="92545F"/>
    <a:srgbClr val="6A9858"/>
    <a:srgbClr val="4C6CB9"/>
    <a:srgbClr val="F661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3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B110D-9302-4CDA-8443-CBCF23412A7D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31334-20E3-4DB0-9B87-F440FB2B4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87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6BDB8-9AC9-4A2D-BF17-D36369562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0E38D-0627-4F6D-9B23-DFBF5B822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244B3-971C-40E7-A5A9-652A41C2E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91E12-5D8B-4452-8CEB-2CD214A50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3BF42-6613-4644-9596-447CD55B5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39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D9E8F-68EC-4C33-921B-F898C796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374301-FAF4-41C5-A2B7-D2CEEE24A9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9BBC8-3D1E-44E5-B65A-EE93A74AA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60596-6F3C-488F-B6DD-E56B88E0C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99A93-B203-4411-BB61-2C9DF338D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3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1A1CA7-A809-4355-864D-AEE56BF684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5FFD22-4A80-4921-8B9E-54251615C4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20B8F-BBE3-4CA5-9299-538FE211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44FC9-9BA1-4791-893E-BFB806AA0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D1143-EB93-4D72-A272-8C57706A4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09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890CF-4D37-4A95-8AB2-C8C7D2040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DEEFC-51DD-4D83-B4FE-7C10173B1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4FB9B-2EA2-4967-BA5F-C1C83D48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C6CED-DB8D-4C60-AD76-18C99E5E3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67BB9-77EF-47C6-9806-77D01DA7F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6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152D9-1D91-4613-9986-3401D073A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99552-6AB6-4617-B97B-28CD943FC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59018-5F6B-4297-B929-65FA0F1CC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28C7B-2D4F-409E-BBE1-60AFB0ED1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60967-9F7B-4F9C-BA4F-DB74F0608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13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1DFF7-C674-48AE-8289-D949232F9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D842F-EF61-4AC0-9FFB-9F3C5083B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C8465C-56D6-4750-9D48-C9DB27E75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87DAB6-E520-438A-8E0F-C48A69034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DE5116-EAB8-44A7-986F-83F9D2562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89350-F86C-4C87-BC2F-8C3EC458A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8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3EC85-963C-4143-A7F6-FBEF34FDC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F73B26-E12B-450B-A4F2-70A0E2384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E928F7-7198-4B42-8F30-C1317C1B9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695520-E628-49BD-9178-FBE241EBA1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2E909F-37B7-4AF7-9711-492D461A0C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E26308-6441-4A76-9B03-CB20C9D3E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AC6F1E-F044-431A-B55E-84D6F051B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A846D3-3E7B-4B78-93E3-14C4124F1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48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A60ED-96A4-4627-9295-9062A2EFA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6E926F-0CFB-4DC3-BFFF-361A88ADA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024397-2362-4AE8-8CBD-566438819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5A47B5-34A1-4CC1-AC0B-0A24C486D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60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476634-2A16-408A-BA44-8A85FCB9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39353F-4172-44E3-B942-F6F55B3DF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60121C-C58C-41B3-ACD1-281F69F62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3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D37FC-3C16-44F3-93E2-E9229DD00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D2FBE-4645-4044-A2CC-0FB2D5823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A3B970-2C50-4A96-AF46-DF046706C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7F99DE-778B-40FF-B4D9-85856EF7E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FC65B-3C42-4662-9A42-005EA875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2DCC01-35B7-420B-B0CE-8A2D9821D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96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AEA43-760D-42A2-81A8-59E6350AA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A2D833-3BDD-473E-96F0-B7955BC3AC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E023EE-ADE3-4706-8BD4-AF8C0D5F3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8EE4EC-A05D-47DF-BEB1-D9715BCB0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4F3014-F89B-4E35-882F-ACF64DE9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447A14-11AB-4263-8075-B6CD60659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5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BCE6BC-A3B3-4F04-B2A5-7700016B2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68989-2FBC-428C-9398-3A02068C6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7A1D9-D75F-4824-9C5E-B8155DA91B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fld id="{C6EC20E1-25DF-4FAB-9FE3-4CB7D8C2DDF0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FA4F-B09A-4217-A78A-8998A0BB3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B6406-4C96-4101-AF1F-9E7614353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fld id="{40635AE7-6A58-4147-B5F3-7149194C29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8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pen Sans" panose="020B06060305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55195-AA01-0290-41A7-FF54E300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5764"/>
          </a:xfrm>
        </p:spPr>
        <p:txBody>
          <a:bodyPr>
            <a:normAutofit/>
          </a:bodyPr>
          <a:lstStyle/>
          <a:p>
            <a:r>
              <a:rPr lang="en-US" sz="2800" b="1" spc="1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POSITIONING YOUR PRODUCT OR SERVICE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5356A29B-FDF9-A5A6-AC77-2CF3908A99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"/>
                    </a14:imgEffect>
                  </a14:imgLayer>
                </a14:imgProps>
              </a:ext>
            </a:extLst>
          </a:blip>
          <a:srcRect l="1" t="8118" r="32418" b="7657"/>
          <a:stretch/>
        </p:blipFill>
        <p:spPr>
          <a:xfrm>
            <a:off x="838200" y="1383240"/>
            <a:ext cx="9122456" cy="502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740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3">
            <a:extLst>
              <a:ext uri="{FF2B5EF4-FFF2-40B4-BE49-F238E27FC236}">
                <a16:creationId xmlns:a16="http://schemas.microsoft.com/office/drawing/2014/main" id="{CAD3EB50-0B3A-529A-0703-17A29ECED1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6144379"/>
              </p:ext>
            </p:extLst>
          </p:nvPr>
        </p:nvGraphicFramePr>
        <p:xfrm>
          <a:off x="1595511" y="1589076"/>
          <a:ext cx="5887028" cy="4364970"/>
        </p:xfrm>
        <a:graphic>
          <a:graphicData uri="http://schemas.openxmlformats.org/drawingml/2006/table">
            <a:tbl>
              <a:tblPr/>
              <a:tblGrid>
                <a:gridCol w="1402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4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2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</a:rPr>
                        <a:t>FOR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Target market / persona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2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Describe unmet need (can pull from your persona)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2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OUR PRODUCT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  <a:defRPr/>
                      </a:pPr>
                      <a:r>
                        <a:rPr kumimoji="0" lang="en-US" sz="1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Describe what your product or service is (what does it do, what is the benefit)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2432106"/>
                  </a:ext>
                </a:extLst>
              </a:tr>
              <a:tr h="872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 / WITH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300" b="0" i="1" kern="1200" baseline="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Describe how your product works (what features make it possible to do what it does)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7655976"/>
                  </a:ext>
                </a:extLst>
              </a:tr>
              <a:tr h="872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 THAT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300" b="0" i="1" kern="1200" baseline="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Key benefits and customer experience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50231D9-A250-4F67-C891-8652617A123A}"/>
              </a:ext>
            </a:extLst>
          </p:cNvPr>
          <p:cNvSpPr txBox="1"/>
          <p:nvPr/>
        </p:nvSpPr>
        <p:spPr>
          <a:xfrm rot="16200000">
            <a:off x="-1090547" y="3586895"/>
            <a:ext cx="43649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5"/>
                </a:solidFill>
                <a:latin typeface="Gill Sans MT" panose="020B0502020104020203" pitchFamily="34" charset="0"/>
              </a:rPr>
              <a:t>Positioning Statement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69C85F-7C85-7CDC-724F-7B7F54A802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"/>
                    </a14:imgEffect>
                  </a14:imgLayer>
                </a14:imgProps>
              </a:ext>
            </a:extLst>
          </a:blip>
          <a:srcRect t="8118" r="67078" b="7657"/>
          <a:stretch/>
        </p:blipFill>
        <p:spPr>
          <a:xfrm>
            <a:off x="7851872" y="1486388"/>
            <a:ext cx="3432856" cy="3885224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F432861D-91E2-D5E7-F94A-F6099D071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5764"/>
          </a:xfrm>
        </p:spPr>
        <p:txBody>
          <a:bodyPr>
            <a:normAutofit/>
          </a:bodyPr>
          <a:lstStyle/>
          <a:p>
            <a:r>
              <a:rPr lang="en-US" sz="2800" b="1" spc="1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POSITIONING STATEMENT</a:t>
            </a:r>
          </a:p>
        </p:txBody>
      </p:sp>
    </p:spTree>
    <p:extLst>
      <p:ext uri="{BB962C8B-B14F-4D97-AF65-F5344CB8AC3E}">
        <p14:creationId xmlns:p14="http://schemas.microsoft.com/office/powerpoint/2010/main" val="3867039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50231D9-A250-4F67-C891-8652617A123A}"/>
              </a:ext>
            </a:extLst>
          </p:cNvPr>
          <p:cNvSpPr txBox="1"/>
          <p:nvPr/>
        </p:nvSpPr>
        <p:spPr>
          <a:xfrm rot="16200000">
            <a:off x="-220619" y="2716967"/>
            <a:ext cx="26251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5"/>
                </a:solidFill>
                <a:latin typeface="Gill Sans MT" panose="020B0502020104020203" pitchFamily="34" charset="0"/>
              </a:rPr>
              <a:t>Positioning Statement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69C85F-7C85-7CDC-724F-7B7F54A802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"/>
                    </a14:imgEffect>
                  </a14:imgLayer>
                </a14:imgProps>
              </a:ext>
            </a:extLst>
          </a:blip>
          <a:srcRect t="8118" r="67078" b="7657"/>
          <a:stretch/>
        </p:blipFill>
        <p:spPr>
          <a:xfrm>
            <a:off x="7851872" y="1486388"/>
            <a:ext cx="3432856" cy="3885224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F432861D-91E2-D5E7-F94A-F6099D071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5764"/>
          </a:xfrm>
        </p:spPr>
        <p:txBody>
          <a:bodyPr>
            <a:normAutofit/>
          </a:bodyPr>
          <a:lstStyle/>
          <a:p>
            <a:r>
              <a:rPr lang="en-US" sz="2800" b="1" spc="1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ELEVATOR PITCH: ADDING COMPETITIVE CONTEXT</a:t>
            </a:r>
          </a:p>
        </p:txBody>
      </p:sp>
      <p:graphicFrame>
        <p:nvGraphicFramePr>
          <p:cNvPr id="2" name="Group 3">
            <a:extLst>
              <a:ext uri="{FF2B5EF4-FFF2-40B4-BE49-F238E27FC236}">
                <a16:creationId xmlns:a16="http://schemas.microsoft.com/office/drawing/2014/main" id="{0B37D03F-B724-6655-EA10-52B6F41EDE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9102714"/>
              </p:ext>
            </p:extLst>
          </p:nvPr>
        </p:nvGraphicFramePr>
        <p:xfrm>
          <a:off x="1664410" y="1589075"/>
          <a:ext cx="5887028" cy="4705709"/>
        </p:xfrm>
        <a:graphic>
          <a:graphicData uri="http://schemas.openxmlformats.org/drawingml/2006/table">
            <a:tbl>
              <a:tblPr/>
              <a:tblGrid>
                <a:gridCol w="1402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4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9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</a:rPr>
                        <a:t>FOR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Target market / persona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Describe unmet need (can pull from your persona)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OUR PRODUCT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  <a:defRPr/>
                      </a:pPr>
                      <a:r>
                        <a:rPr kumimoji="0" lang="en-US" sz="1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Describe what your product or service is (what does it do, what is the benefit)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432106"/>
                  </a:ext>
                </a:extLst>
              </a:tr>
              <a:tr h="529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 / WITH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300" b="0" i="1" kern="1200" baseline="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Describe how your product works (what features make it possible to do what it does)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655976"/>
                  </a:ext>
                </a:extLst>
              </a:tr>
              <a:tr h="529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 THAT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300" b="0" i="1" kern="1200" baseline="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Key benefits and customer experience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4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BETTER THAN</a:t>
                      </a:r>
                      <a:endParaRPr kumimoji="0" lang="en-US" sz="13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200" i="1" kern="1200" baseline="0" noProof="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Competitors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9397722"/>
                  </a:ext>
                </a:extLst>
              </a:tr>
              <a:tr h="1385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300" i="1" kern="1200" baseline="0" noProof="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Key differentiator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39555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028F093-55D7-6E55-AC16-12CBA03801A1}"/>
              </a:ext>
            </a:extLst>
          </p:cNvPr>
          <p:cNvSpPr txBox="1"/>
          <p:nvPr/>
        </p:nvSpPr>
        <p:spPr>
          <a:xfrm rot="16200000">
            <a:off x="-367528" y="4281320"/>
            <a:ext cx="3657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5"/>
                </a:solidFill>
                <a:latin typeface="Gill Sans MT" panose="020B0502020104020203" pitchFamily="34" charset="0"/>
              </a:rPr>
              <a:t>Elevator Pitch</a:t>
            </a:r>
          </a:p>
        </p:txBody>
      </p:sp>
    </p:spTree>
    <p:extLst>
      <p:ext uri="{BB962C8B-B14F-4D97-AF65-F5344CB8AC3E}">
        <p14:creationId xmlns:p14="http://schemas.microsoft.com/office/powerpoint/2010/main" val="2535577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432861D-91E2-D5E7-F94A-F6099D071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5764"/>
          </a:xfrm>
        </p:spPr>
        <p:txBody>
          <a:bodyPr>
            <a:normAutofit/>
          </a:bodyPr>
          <a:lstStyle/>
          <a:p>
            <a:r>
              <a:rPr lang="en-US" sz="2800" b="1" spc="1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CUSTOMER NEED: ADDING CUSTOMER CONTEXT</a:t>
            </a:r>
          </a:p>
        </p:txBody>
      </p:sp>
      <p:graphicFrame>
        <p:nvGraphicFramePr>
          <p:cNvPr id="5" name="Group 3">
            <a:extLst>
              <a:ext uri="{FF2B5EF4-FFF2-40B4-BE49-F238E27FC236}">
                <a16:creationId xmlns:a16="http://schemas.microsoft.com/office/drawing/2014/main" id="{557CAAA5-9798-656E-045C-A3C2118FF9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3395999"/>
              </p:ext>
            </p:extLst>
          </p:nvPr>
        </p:nvGraphicFramePr>
        <p:xfrm>
          <a:off x="1006929" y="1823393"/>
          <a:ext cx="5887028" cy="3691779"/>
        </p:xfrm>
        <a:graphic>
          <a:graphicData uri="http://schemas.openxmlformats.org/drawingml/2006/table">
            <a:tbl>
              <a:tblPr/>
              <a:tblGrid>
                <a:gridCol w="1402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4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8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</a:rPr>
                        <a:t>MAIN JOB-TO-BE-DONE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Positioning Statement and Elevator pitch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052030"/>
                  </a:ext>
                </a:extLst>
              </a:tr>
              <a:tr h="10079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</a:rPr>
                        <a:t>ASPIRATIONS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What are the emotional drivers to purchase your product?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79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RATIONAL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What are the rational drivers to purchase your product? (try to include obvious and hidden drivers)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79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FEARS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300" b="0" i="1" kern="1200" baseline="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What concerns might prevent a customer from purchasing your product? (try to include fears of switching from what they are already doing to address their needs)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F07F8F55-67D4-C9E1-E7C5-A11A0D7C10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"/>
                    </a14:imgEffect>
                  </a14:imgLayer>
                </a14:imgProps>
              </a:ext>
            </a:extLst>
          </a:blip>
          <a:srcRect l="32748" t="8118" r="32418" b="7657"/>
          <a:stretch/>
        </p:blipFill>
        <p:spPr>
          <a:xfrm>
            <a:off x="7527638" y="1690688"/>
            <a:ext cx="4022332" cy="4302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3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B021E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225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Gill Sans MT</vt:lpstr>
      <vt:lpstr>Open Sans</vt:lpstr>
      <vt:lpstr>Office Theme</vt:lpstr>
      <vt:lpstr>POSITIONING YOUR PRODUCT OR SERVICE</vt:lpstr>
      <vt:lpstr>POSITIONING STATEMENT</vt:lpstr>
      <vt:lpstr>ELEVATOR PITCH: ADDING COMPETITIVE CONTEXT</vt:lpstr>
      <vt:lpstr>CUSTOMER NEED: ADDING CUSTOMER CONTEXT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</dc:creator>
  <cp:lastModifiedBy>Sharon Buechler</cp:lastModifiedBy>
  <cp:revision>40</cp:revision>
  <dcterms:created xsi:type="dcterms:W3CDTF">2020-02-24T14:00:58Z</dcterms:created>
  <dcterms:modified xsi:type="dcterms:W3CDTF">2023-12-03T19:56:17Z</dcterms:modified>
</cp:coreProperties>
</file>